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6"/>
  </p:handoutMasterIdLst>
  <p:sldIdLst>
    <p:sldId id="256" r:id="rId2"/>
    <p:sldId id="257" r:id="rId3"/>
    <p:sldId id="272" r:id="rId4"/>
    <p:sldId id="258" r:id="rId5"/>
    <p:sldId id="273" r:id="rId6"/>
    <p:sldId id="274" r:id="rId7"/>
    <p:sldId id="259" r:id="rId8"/>
    <p:sldId id="275" r:id="rId9"/>
    <p:sldId id="276" r:id="rId10"/>
    <p:sldId id="260" r:id="rId11"/>
    <p:sldId id="277" r:id="rId12"/>
    <p:sldId id="278" r:id="rId13"/>
    <p:sldId id="279" r:id="rId14"/>
    <p:sldId id="261" r:id="rId15"/>
    <p:sldId id="280" r:id="rId16"/>
    <p:sldId id="281" r:id="rId17"/>
    <p:sldId id="282" r:id="rId18"/>
    <p:sldId id="262" r:id="rId19"/>
    <p:sldId id="283" r:id="rId20"/>
    <p:sldId id="284" r:id="rId21"/>
    <p:sldId id="285" r:id="rId22"/>
    <p:sldId id="286" r:id="rId23"/>
    <p:sldId id="287" r:id="rId24"/>
    <p:sldId id="263" r:id="rId25"/>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D4961E9A-36D7-4DC0-89B1-C0D30628C5DA}" type="datetimeFigureOut">
              <a:rPr lang="it-IT" smtClean="0"/>
              <a:t>18/07/2022</a:t>
            </a:fld>
            <a:endParaRPr lang="it-IT"/>
          </a:p>
        </p:txBody>
      </p:sp>
      <p:sp>
        <p:nvSpPr>
          <p:cNvPr id="4" name="Segnaposto piè di pagina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fld id="{F19DF4B0-D3B1-470E-8458-206BFBD03060}" type="slidenum">
              <a:rPr lang="it-IT" smtClean="0"/>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350513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364807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400528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356387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227096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9" name="Footer Placeholder 8"/>
          <p:cNvSpPr>
            <a:spLocks noGrp="1"/>
          </p:cNvSpPr>
          <p:nvPr>
            <p:ph type="ftr" sz="quarter" idx="11"/>
          </p:nvPr>
        </p:nvSpPr>
        <p:spPr/>
        <p:txBody>
          <a:bodyPr/>
          <a:lstStyle/>
          <a:p>
            <a:endParaRPr lang="it-IT"/>
          </a:p>
        </p:txBody>
      </p:sp>
      <p:sp>
        <p:nvSpPr>
          <p:cNvPr id="10" name="Slide Number Placeholder 9"/>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222130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Date Placeholder 1"/>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11" name="Footer Placeholder 10"/>
          <p:cNvSpPr>
            <a:spLocks noGrp="1"/>
          </p:cNvSpPr>
          <p:nvPr>
            <p:ph type="ftr" sz="quarter" idx="11"/>
          </p:nvPr>
        </p:nvSpPr>
        <p:spPr/>
        <p:txBody>
          <a:bodyPr/>
          <a:lstStyle/>
          <a:p>
            <a:endParaRPr lang="it-IT"/>
          </a:p>
        </p:txBody>
      </p:sp>
      <p:sp>
        <p:nvSpPr>
          <p:cNvPr id="12" name="Slide Number Placeholder 11"/>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359947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7" name="Footer Placeholder 6"/>
          <p:cNvSpPr>
            <a:spLocks noGrp="1"/>
          </p:cNvSpPr>
          <p:nvPr>
            <p:ph type="ftr" sz="quarter" idx="11"/>
          </p:nvPr>
        </p:nvSpPr>
        <p:spPr/>
        <p:txBody>
          <a:bodyPr/>
          <a:lstStyle/>
          <a:p>
            <a:endParaRPr lang="it-IT"/>
          </a:p>
        </p:txBody>
      </p:sp>
      <p:sp>
        <p:nvSpPr>
          <p:cNvPr id="8" name="Slide Number Placeholder 7"/>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3000612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3988941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9" name="Footer Placeholder 8"/>
          <p:cNvSpPr>
            <a:spLocks noGrp="1"/>
          </p:cNvSpPr>
          <p:nvPr>
            <p:ph type="ftr" sz="quarter" idx="11"/>
          </p:nvPr>
        </p:nvSpPr>
        <p:spPr/>
        <p:txBody>
          <a:bodyPr/>
          <a:lstStyle/>
          <a:p>
            <a:endParaRPr lang="it-IT"/>
          </a:p>
        </p:txBody>
      </p:sp>
      <p:sp>
        <p:nvSpPr>
          <p:cNvPr id="10" name="Slide Number Placeholder 9"/>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405747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E8875C43-35D4-4811-85BF-263E1D257718}" type="datetimeFigureOut">
              <a:rPr lang="it-IT" smtClean="0"/>
              <a:pPr/>
              <a:t>18/07/2022</a:t>
            </a:fld>
            <a:endParaRPr lang="it-IT"/>
          </a:p>
        </p:txBody>
      </p:sp>
      <p:sp>
        <p:nvSpPr>
          <p:cNvPr id="9" name="Footer Placeholder 8"/>
          <p:cNvSpPr>
            <a:spLocks noGrp="1"/>
          </p:cNvSpPr>
          <p:nvPr>
            <p:ph type="ftr" sz="quarter" idx="11"/>
          </p:nvPr>
        </p:nvSpPr>
        <p:spPr>
          <a:xfrm>
            <a:off x="2624326" y="6356351"/>
            <a:ext cx="4433638" cy="365125"/>
          </a:xfrm>
        </p:spPr>
        <p:txBody>
          <a:bodyPr/>
          <a:lstStyle/>
          <a:p>
            <a:endParaRPr lang="it-IT"/>
          </a:p>
        </p:txBody>
      </p:sp>
      <p:sp>
        <p:nvSpPr>
          <p:cNvPr id="10" name="Slide Number Placeholder 9"/>
          <p:cNvSpPr>
            <a:spLocks noGrp="1"/>
          </p:cNvSpPr>
          <p:nvPr>
            <p:ph type="sldNum" sz="quarter" idx="12"/>
          </p:nvPr>
        </p:nvSpPr>
        <p:spPr/>
        <p:txBody>
          <a:body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60644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E8875C43-35D4-4811-85BF-263E1D257718}" type="datetimeFigureOut">
              <a:rPr lang="it-IT" smtClean="0"/>
              <a:pPr/>
              <a:t>18/07/2022</a:t>
            </a:fld>
            <a:endParaRPr lang="it-IT"/>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2671E4ED-DC30-427F-AF18-67ED1C53AF09}" type="slidenum">
              <a:rPr lang="it-IT" smtClean="0"/>
              <a:pPr/>
              <a:t>‹N›</a:t>
            </a:fld>
            <a:endParaRPr lang="it-IT"/>
          </a:p>
        </p:txBody>
      </p:sp>
    </p:spTree>
    <p:extLst>
      <p:ext uri="{BB962C8B-B14F-4D97-AF65-F5344CB8AC3E}">
        <p14:creationId xmlns:p14="http://schemas.microsoft.com/office/powerpoint/2010/main" xmlns="" val="352192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amminosinodale.chiesacattolica.it/"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7" y="1838740"/>
            <a:ext cx="6549887" cy="2462213"/>
          </a:xfrm>
          <a:prstGeom prst="rect">
            <a:avLst/>
          </a:prstGeom>
          <a:noFill/>
        </p:spPr>
        <p:txBody>
          <a:bodyPr wrap="square" rtlCol="0">
            <a:spAutoFit/>
          </a:bodyPr>
          <a:lstStyle/>
          <a:p>
            <a:pPr algn="l"/>
            <a:endParaRPr lang="it-IT" sz="1800" b="0" i="0" u="none" strike="noStrike" baseline="0" dirty="0">
              <a:solidFill>
                <a:srgbClr val="000000"/>
              </a:solidFill>
              <a:latin typeface="Adobe Garamond Pro"/>
            </a:endParaRPr>
          </a:p>
          <a:p>
            <a:pPr algn="ctr"/>
            <a:r>
              <a:rPr lang="it-IT" sz="1800" b="0" i="0" u="none" strike="noStrike" baseline="0" dirty="0">
                <a:solidFill>
                  <a:srgbClr val="000000"/>
                </a:solidFill>
                <a:latin typeface="Adobe Garamond Pro"/>
              </a:rPr>
              <a:t> </a:t>
            </a:r>
            <a:endParaRPr lang="it-IT" sz="3200" b="0" i="0" u="none" strike="noStrike" baseline="0" dirty="0">
              <a:solidFill>
                <a:srgbClr val="FFFFFF"/>
              </a:solidFill>
              <a:latin typeface="Adobe Garamond Pro"/>
            </a:endParaRPr>
          </a:p>
          <a:p>
            <a:pPr algn="just"/>
            <a:endParaRPr lang="it-IT" sz="1400" b="1" i="0" u="none" strike="noStrike" baseline="0" dirty="0">
              <a:solidFill>
                <a:srgbClr val="FFFFFF"/>
              </a:solidFill>
              <a:latin typeface="Adobe Garamond Pro Bold"/>
            </a:endParaRPr>
          </a:p>
          <a:p>
            <a:pPr algn="ctr"/>
            <a:endParaRPr lang="it-IT" sz="4000" b="1" i="0" u="none" strike="noStrike" baseline="0" dirty="0">
              <a:solidFill>
                <a:srgbClr val="FFFFFF"/>
              </a:solidFill>
              <a:latin typeface="Adobe Garamond Pro Bold"/>
            </a:endParaRPr>
          </a:p>
          <a:p>
            <a:pPr algn="ctr"/>
            <a:endParaRPr lang="it-IT" sz="3200" b="0" i="0" u="none" strike="noStrike" baseline="0" dirty="0">
              <a:solidFill>
                <a:srgbClr val="FFFFFF"/>
              </a:solidFill>
              <a:latin typeface="Adobe Garamond Pro Bold"/>
            </a:endParaRPr>
          </a:p>
          <a:p>
            <a:pPr algn="just"/>
            <a:endParaRPr lang="it-IT" sz="3200" dirty="0"/>
          </a:p>
        </p:txBody>
      </p:sp>
      <p:sp>
        <p:nvSpPr>
          <p:cNvPr id="5" name="CasellaDiTesto 4">
            <a:extLst>
              <a:ext uri="{FF2B5EF4-FFF2-40B4-BE49-F238E27FC236}">
                <a16:creationId xmlns:a16="http://schemas.microsoft.com/office/drawing/2014/main" xmlns="" id="{5CB34B16-675B-1FF8-E81E-EB323B01B135}"/>
              </a:ext>
            </a:extLst>
          </p:cNvPr>
          <p:cNvSpPr txBox="1"/>
          <p:nvPr/>
        </p:nvSpPr>
        <p:spPr>
          <a:xfrm>
            <a:off x="139148" y="178904"/>
            <a:ext cx="8806069" cy="461665"/>
          </a:xfrm>
          <a:prstGeom prst="rect">
            <a:avLst/>
          </a:prstGeom>
          <a:noFill/>
        </p:spPr>
        <p:txBody>
          <a:bodyPr wrap="square" rtlCol="0">
            <a:spAutoFit/>
          </a:bodyPr>
          <a:lstStyle/>
          <a:p>
            <a:pPr algn="ctr"/>
            <a:r>
              <a:rPr lang="it-IT" sz="2400" b="1" dirty="0">
                <a:latin typeface="Adobe Garamond Pro"/>
              </a:rPr>
              <a:t>Conferenza Episcopale Italiana </a:t>
            </a:r>
            <a:endParaRPr lang="it-IT" sz="2400" b="1" dirty="0"/>
          </a:p>
        </p:txBody>
      </p:sp>
      <p:sp>
        <p:nvSpPr>
          <p:cNvPr id="6" name="CasellaDiTesto 5">
            <a:extLst>
              <a:ext uri="{FF2B5EF4-FFF2-40B4-BE49-F238E27FC236}">
                <a16:creationId xmlns:a16="http://schemas.microsoft.com/office/drawing/2014/main" xmlns="" id="{5ED62E7A-B00E-6927-013D-8FB3065015B3}"/>
              </a:ext>
            </a:extLst>
          </p:cNvPr>
          <p:cNvSpPr txBox="1"/>
          <p:nvPr/>
        </p:nvSpPr>
        <p:spPr>
          <a:xfrm>
            <a:off x="139147" y="6217431"/>
            <a:ext cx="8806069" cy="461665"/>
          </a:xfrm>
          <a:prstGeom prst="rect">
            <a:avLst/>
          </a:prstGeom>
          <a:noFill/>
        </p:spPr>
        <p:txBody>
          <a:bodyPr wrap="square" rtlCol="0">
            <a:spAutoFit/>
          </a:bodyPr>
          <a:lstStyle/>
          <a:p>
            <a:pPr algn="ctr"/>
            <a:r>
              <a:rPr lang="it-IT" sz="2400" b="1" dirty="0">
                <a:latin typeface="Adobe Garamond Pro"/>
              </a:rPr>
              <a:t> </a:t>
            </a:r>
            <a:r>
              <a:rPr lang="it-IT" sz="2400" b="1" dirty="0">
                <a:solidFill>
                  <a:srgbClr val="005A9E"/>
                </a:solidFill>
                <a:latin typeface="Adobe Garamond Pro Bold"/>
              </a:rPr>
              <a:t>Prospettive per il secondo anno del Cammino sinodale</a:t>
            </a:r>
            <a:endParaRPr lang="it-IT" sz="2400" b="1" dirty="0"/>
          </a:p>
        </p:txBody>
      </p:sp>
      <p:pic>
        <p:nvPicPr>
          <p:cNvPr id="2662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2" cstate="print"/>
          <a:srcRect/>
          <a:stretch>
            <a:fillRect/>
          </a:stretch>
        </p:blipFill>
        <p:spPr bwMode="auto">
          <a:xfrm>
            <a:off x="7073308" y="3166535"/>
            <a:ext cx="1940771" cy="2243666"/>
          </a:xfrm>
          <a:prstGeom prst="rect">
            <a:avLst/>
          </a:prstGeom>
          <a:noFill/>
        </p:spPr>
      </p:pic>
      <p:pic>
        <p:nvPicPr>
          <p:cNvPr id="26628"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3" cstate="print"/>
          <a:srcRect/>
          <a:stretch>
            <a:fillRect/>
          </a:stretch>
        </p:blipFill>
        <p:spPr bwMode="auto">
          <a:xfrm>
            <a:off x="7245848" y="984819"/>
            <a:ext cx="1582604" cy="852448"/>
          </a:xfrm>
          <a:prstGeom prst="rect">
            <a:avLst/>
          </a:prstGeom>
          <a:noFill/>
        </p:spPr>
      </p:pic>
      <p:sp>
        <p:nvSpPr>
          <p:cNvPr id="7" name="Rettangolo 6"/>
          <p:cNvSpPr/>
          <p:nvPr/>
        </p:nvSpPr>
        <p:spPr>
          <a:xfrm>
            <a:off x="1439330" y="2374036"/>
            <a:ext cx="4114800" cy="1754326"/>
          </a:xfrm>
          <a:prstGeom prst="rect">
            <a:avLst/>
          </a:prstGeom>
          <a:noFill/>
        </p:spPr>
        <p:txBody>
          <a:bodyPr wrap="square" lIns="91440" tIns="45720" rIns="91440" bIns="45720">
            <a:spAutoFit/>
          </a:bodyPr>
          <a:lstStyle/>
          <a:p>
            <a:pPr algn="ctr"/>
            <a:r>
              <a:rPr lang="it-IT" sz="5400" b="1" i="0" u="none" strike="noStrike" cap="none" spc="0" baseline="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dobe Garamond Pro Bold"/>
              </a:rPr>
              <a:t>I cantieri </a:t>
            </a:r>
          </a:p>
          <a:p>
            <a:pPr algn="ctr"/>
            <a:r>
              <a:rPr lang="it-IT" sz="5400" b="1" i="0" u="none" strike="noStrike" cap="none" spc="0" baseline="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dobe Garamond Pro Bold"/>
              </a:rPr>
              <a:t>di Betania</a:t>
            </a:r>
            <a:endParaRPr lang="it-IT"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xmlns="" val="3718825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4493538"/>
          </a:xfrm>
          <a:prstGeom prst="rect">
            <a:avLst/>
          </a:prstGeom>
          <a:noFill/>
        </p:spPr>
        <p:txBody>
          <a:bodyPr wrap="square" rtlCol="0">
            <a:spAutoFit/>
          </a:bodyPr>
          <a:lstStyle/>
          <a:p>
            <a:pPr algn="just"/>
            <a:r>
              <a:rPr lang="it-IT" sz="2200" dirty="0">
                <a:solidFill>
                  <a:schemeClr val="bg1"/>
                </a:solidFill>
              </a:rPr>
              <a:t>“Mentre erano in cammino, entrò in un villaggio”. </a:t>
            </a:r>
          </a:p>
          <a:p>
            <a:pPr algn="just"/>
            <a:r>
              <a:rPr lang="it-IT" sz="2200" dirty="0">
                <a:solidFill>
                  <a:schemeClr val="bg1"/>
                </a:solidFill>
              </a:rPr>
              <a:t>Gesù non evita i villaggi … m a li attraversa con i suoi discepoli … in ascolto dei diversi “mondi”:</a:t>
            </a:r>
          </a:p>
          <a:p>
            <a:pPr marL="625475" indent="-342900" algn="just">
              <a:buFont typeface="Arial" panose="020B0604020202020204" pitchFamily="34" charset="0"/>
              <a:buChar char="•"/>
            </a:pPr>
            <a:r>
              <a:rPr lang="it-IT" sz="2200" i="1" dirty="0">
                <a:solidFill>
                  <a:schemeClr val="bg1"/>
                </a:solidFill>
              </a:rPr>
              <a:t>Il mondo delle povertà.</a:t>
            </a:r>
          </a:p>
          <a:p>
            <a:pPr marL="625475" indent="-342900" algn="just">
              <a:buFont typeface="Arial" panose="020B0604020202020204" pitchFamily="34" charset="0"/>
              <a:buChar char="•"/>
            </a:pPr>
            <a:r>
              <a:rPr lang="it-IT" sz="2200" i="1" dirty="0">
                <a:solidFill>
                  <a:schemeClr val="bg1"/>
                </a:solidFill>
              </a:rPr>
              <a:t>Gli ambienti della cultura.</a:t>
            </a:r>
          </a:p>
          <a:p>
            <a:pPr marL="625475" indent="-342900" algn="just">
              <a:buFont typeface="Arial" panose="020B0604020202020204" pitchFamily="34" charset="0"/>
              <a:buChar char="•"/>
            </a:pPr>
            <a:r>
              <a:rPr lang="it-IT" sz="2200" i="1" dirty="0">
                <a:solidFill>
                  <a:schemeClr val="bg1"/>
                </a:solidFill>
              </a:rPr>
              <a:t>Delle religioni e delle fedi.</a:t>
            </a:r>
          </a:p>
          <a:p>
            <a:pPr marL="625475" indent="-342900" algn="just">
              <a:buFont typeface="Arial" panose="020B0604020202020204" pitchFamily="34" charset="0"/>
              <a:buChar char="•"/>
            </a:pPr>
            <a:r>
              <a:rPr lang="it-IT" sz="2200" i="1" dirty="0">
                <a:solidFill>
                  <a:schemeClr val="bg1"/>
                </a:solidFill>
              </a:rPr>
              <a:t>Delle arti e dello sport.</a:t>
            </a:r>
          </a:p>
          <a:p>
            <a:pPr marL="625475" indent="-342900" algn="just">
              <a:buFont typeface="Arial" panose="020B0604020202020204" pitchFamily="34" charset="0"/>
              <a:buChar char="•"/>
            </a:pPr>
            <a:r>
              <a:rPr lang="it-IT" sz="2200" i="1" dirty="0">
                <a:solidFill>
                  <a:schemeClr val="bg1"/>
                </a:solidFill>
              </a:rPr>
              <a:t>Dell’economia e finanza.</a:t>
            </a:r>
          </a:p>
          <a:p>
            <a:pPr marL="625475" indent="-342900" algn="just">
              <a:buFont typeface="Arial" panose="020B0604020202020204" pitchFamily="34" charset="0"/>
              <a:buChar char="•"/>
            </a:pPr>
            <a:r>
              <a:rPr lang="it-IT" sz="2200" i="1" dirty="0">
                <a:solidFill>
                  <a:schemeClr val="bg1"/>
                </a:solidFill>
              </a:rPr>
              <a:t>Del lavoro.</a:t>
            </a:r>
          </a:p>
          <a:p>
            <a:pPr marL="625475" indent="-342900" algn="just">
              <a:buFont typeface="Arial" panose="020B0604020202020204" pitchFamily="34" charset="0"/>
              <a:buChar char="•"/>
            </a:pPr>
            <a:r>
              <a:rPr lang="it-IT" sz="2200" i="1" dirty="0">
                <a:solidFill>
                  <a:schemeClr val="bg1"/>
                </a:solidFill>
              </a:rPr>
              <a:t>Dell’imprenditoria e delle professioni.</a:t>
            </a:r>
          </a:p>
          <a:p>
            <a:pPr marL="625475" indent="-342900" algn="just">
              <a:buFont typeface="Arial" panose="020B0604020202020204" pitchFamily="34" charset="0"/>
              <a:buChar char="•"/>
            </a:pPr>
            <a:r>
              <a:rPr lang="it-IT" sz="2200" i="1" dirty="0">
                <a:solidFill>
                  <a:schemeClr val="bg1"/>
                </a:solidFill>
              </a:rPr>
              <a:t>Dell’impegno politico e sociale.</a:t>
            </a:r>
          </a:p>
          <a:p>
            <a:pPr marL="625475" indent="-342900" algn="just">
              <a:buFont typeface="Arial" panose="020B0604020202020204" pitchFamily="34" charset="0"/>
              <a:buChar char="•"/>
            </a:pPr>
            <a:r>
              <a:rPr lang="it-IT" sz="2200" i="1" dirty="0">
                <a:solidFill>
                  <a:schemeClr val="bg1"/>
                </a:solidFill>
              </a:rPr>
              <a:t>Delle istituzioni civili e militari.</a:t>
            </a:r>
          </a:p>
          <a:p>
            <a:pPr marL="625475" indent="-342900" algn="just">
              <a:buFont typeface="Arial" panose="020B0604020202020204" pitchFamily="34" charset="0"/>
              <a:buChar char="•"/>
            </a:pPr>
            <a:r>
              <a:rPr lang="it-IT" sz="2200" i="1" dirty="0">
                <a:solidFill>
                  <a:schemeClr val="bg1"/>
                </a:solidFill>
              </a:rPr>
              <a:t>Del volontariato e del Terzo settore.</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1. IL CANTIERE DELLA STRADA E DEL VILLAGGIO</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4115495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2308324"/>
          </a:xfrm>
          <a:prstGeom prst="rect">
            <a:avLst/>
          </a:prstGeom>
          <a:noFill/>
        </p:spPr>
        <p:txBody>
          <a:bodyPr wrap="square" rtlCol="0">
            <a:spAutoFit/>
          </a:bodyPr>
          <a:lstStyle/>
          <a:p>
            <a:pPr algn="just"/>
            <a:r>
              <a:rPr lang="it-IT" sz="2400" i="1" dirty="0">
                <a:solidFill>
                  <a:schemeClr val="bg1"/>
                </a:solidFill>
              </a:rPr>
              <a:t>Camminando per le strade e i villaggi della Palestina, Gesù riusciva ad ascoltare tutti: dai dottori della legge ai lebbrosi, dai farisei ai pescatori, dai giudei osservanti ai samaritani e agli stranieri. Dobbiamo farci suoi discepoli anche in questo, con l’aiuto dello Spirito.</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1. IL CANTIERE DELLA STRADA E DEL VILLAGGIO</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1285297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29208" y="2228671"/>
            <a:ext cx="6549887"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it-IT" sz="2400" b="1" dirty="0">
                <a:solidFill>
                  <a:schemeClr val="tx1"/>
                </a:solidFill>
              </a:rPr>
              <a:t>Domanda di fondo: </a:t>
            </a:r>
          </a:p>
          <a:p>
            <a:pPr algn="just"/>
            <a:r>
              <a:rPr lang="it-IT" sz="2400" i="1" dirty="0">
                <a:solidFill>
                  <a:schemeClr val="tx1"/>
                </a:solidFill>
              </a:rPr>
              <a:t>come il nostro “camminare insieme” può creare spazi di ascolto reale della strada e del villaggio?</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1. IL CANTIERE DELLA STRADA E DEL VILLAGGIO</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1247330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834889"/>
            <a:ext cx="6549887" cy="517064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342900" indent="-342900" algn="just">
              <a:buFont typeface="Arial" panose="020B0604020202020204" pitchFamily="34" charset="0"/>
              <a:buChar char="•"/>
            </a:pPr>
            <a:r>
              <a:rPr lang="it-IT" sz="2200" i="1" dirty="0">
                <a:solidFill>
                  <a:schemeClr val="tx1"/>
                </a:solidFill>
              </a:rPr>
              <a:t>Quest’anno verso quali ambienti vitali possiamo allargare il raggio del nostro ascolto, aprendo dei cantieri?</a:t>
            </a:r>
          </a:p>
          <a:p>
            <a:pPr marL="342900" indent="-342900" algn="just">
              <a:buFont typeface="Arial" panose="020B0604020202020204" pitchFamily="34" charset="0"/>
              <a:buChar char="•"/>
            </a:pPr>
            <a:r>
              <a:rPr lang="it-IT" sz="2200" i="1" dirty="0">
                <a:solidFill>
                  <a:schemeClr val="tx1"/>
                </a:solidFill>
              </a:rPr>
              <a:t>Quali differenze e minoranze chiedono una specifica attenzione da parte delle comunità cristiane? Cosa comporterà per la Chiesa assumere queste attenzioni?</a:t>
            </a:r>
          </a:p>
          <a:p>
            <a:pPr marL="342900" indent="-342900" algn="just">
              <a:buFont typeface="Arial" panose="020B0604020202020204" pitchFamily="34" charset="0"/>
              <a:buChar char="•"/>
            </a:pPr>
            <a:r>
              <a:rPr lang="it-IT" sz="2200" i="1" dirty="0">
                <a:solidFill>
                  <a:schemeClr val="tx1"/>
                </a:solidFill>
              </a:rPr>
              <a:t>Di quali linguaggi dobbiamo diventare più esperti? Come possiamo imparare una lingua diversa dall’“ecclesialese”?</a:t>
            </a:r>
          </a:p>
          <a:p>
            <a:pPr marL="342900" indent="-342900" algn="just">
              <a:buFont typeface="Arial" panose="020B0604020202020204" pitchFamily="34" charset="0"/>
              <a:buChar char="•"/>
            </a:pPr>
            <a:r>
              <a:rPr lang="it-IT" sz="2200" i="1" dirty="0">
                <a:solidFill>
                  <a:schemeClr val="tx1"/>
                </a:solidFill>
              </a:rPr>
              <a:t>Come comunità ecclesiale, da quali attori o gruppi sociali possiamo imparare o avere imparato qualcosa?</a:t>
            </a:r>
          </a:p>
          <a:p>
            <a:pPr marL="342900" indent="-342900" algn="just">
              <a:buFont typeface="Arial" panose="020B0604020202020204" pitchFamily="34" charset="0"/>
              <a:buChar char="•"/>
            </a:pPr>
            <a:r>
              <a:rPr lang="it-IT" sz="2200" i="1" dirty="0">
                <a:solidFill>
                  <a:schemeClr val="tx1"/>
                </a:solidFill>
              </a:rPr>
              <a:t>Come possiamo adattare il metodo della conversazione spirituale ai diversi ambiti della vita sociale e civile?</a:t>
            </a:r>
          </a:p>
          <a:p>
            <a:pPr marL="342900" indent="-342900" algn="just">
              <a:buFont typeface="Arial" panose="020B0604020202020204" pitchFamily="34" charset="0"/>
              <a:buChar char="•"/>
            </a:pPr>
            <a:r>
              <a:rPr lang="it-IT" sz="2200" i="1" dirty="0">
                <a:solidFill>
                  <a:schemeClr val="tx1"/>
                </a:solidFill>
              </a:rPr>
              <a:t> ............</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1. IL CANTIERE DELLA STRADA E DEL VILLAGGIO</a:t>
            </a:r>
          </a:p>
        </p:txBody>
      </p:sp>
      <p:sp>
        <p:nvSpPr>
          <p:cNvPr id="3" name="CasellaDiTesto 2">
            <a:extLst>
              <a:ext uri="{FF2B5EF4-FFF2-40B4-BE49-F238E27FC236}">
                <a16:creationId xmlns:a16="http://schemas.microsoft.com/office/drawing/2014/main" xmlns="" id="{15486A56-9F4B-553E-E00D-00486C3DC874}"/>
              </a:ext>
            </a:extLst>
          </p:cNvPr>
          <p:cNvSpPr txBox="1"/>
          <p:nvPr/>
        </p:nvSpPr>
        <p:spPr>
          <a:xfrm>
            <a:off x="208722" y="6152322"/>
            <a:ext cx="8796130" cy="646331"/>
          </a:xfrm>
          <a:prstGeom prst="rect">
            <a:avLst/>
          </a:prstGeom>
          <a:noFill/>
        </p:spPr>
        <p:txBody>
          <a:bodyPr wrap="square" rtlCol="0">
            <a:spAutoFit/>
          </a:bodyPr>
          <a:lstStyle/>
          <a:p>
            <a:r>
              <a:rPr lang="it-IT" b="1" dirty="0"/>
              <a:t>Bussola</a:t>
            </a:r>
            <a:r>
              <a:rPr lang="it-IT" dirty="0"/>
              <a:t>: Costituzioni “</a:t>
            </a:r>
            <a:r>
              <a:rPr lang="it-IT" dirty="0" err="1"/>
              <a:t>Sacrosanctum</a:t>
            </a:r>
            <a:r>
              <a:rPr lang="it-IT" dirty="0"/>
              <a:t> </a:t>
            </a:r>
            <a:r>
              <a:rPr lang="it-IT" dirty="0" err="1"/>
              <a:t>Concilium</a:t>
            </a:r>
            <a:r>
              <a:rPr lang="it-IT" dirty="0"/>
              <a:t>” e “Lumen </a:t>
            </a:r>
            <a:r>
              <a:rPr lang="it-IT" dirty="0" err="1"/>
              <a:t>Gentium</a:t>
            </a:r>
            <a:r>
              <a:rPr lang="it-IT" dirty="0"/>
              <a:t>”</a:t>
            </a:r>
          </a:p>
          <a:p>
            <a:r>
              <a:rPr lang="it-IT" dirty="0"/>
              <a:t>Con il Concilio Vaticano II in cammino verso il Giubileo del 2025</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3656364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4524315"/>
          </a:xfrm>
          <a:prstGeom prst="rect">
            <a:avLst/>
          </a:prstGeom>
          <a:noFill/>
        </p:spPr>
        <p:txBody>
          <a:bodyPr wrap="square" rtlCol="0">
            <a:spAutoFit/>
          </a:bodyPr>
          <a:lstStyle/>
          <a:p>
            <a:pPr algn="just"/>
            <a:r>
              <a:rPr lang="it-IT" sz="2400" b="1" dirty="0">
                <a:solidFill>
                  <a:schemeClr val="bg1"/>
                </a:solidFill>
              </a:rPr>
              <a:t>“Una donna, di nome Marta, lo ospitò” nella sua casa.</a:t>
            </a:r>
          </a:p>
          <a:p>
            <a:pPr algn="just"/>
            <a:r>
              <a:rPr lang="it-IT" sz="2000" dirty="0">
                <a:solidFill>
                  <a:schemeClr val="bg1"/>
                </a:solidFill>
              </a:rPr>
              <a:t>Anche Gesù aveva bisogno di una famiglia per sentirsi amato.</a:t>
            </a:r>
          </a:p>
          <a:p>
            <a:pPr algn="just"/>
            <a:r>
              <a:rPr lang="it-IT" sz="2000" dirty="0">
                <a:solidFill>
                  <a:schemeClr val="bg1"/>
                </a:solidFill>
              </a:rPr>
              <a:t>Molti hanno evidenziato la fecondità della “casa” anche come “Chiesa domestica”, luogo di esperienza cristiana (ascolto della Parola di Dio, celebrazioni, servizio). Emerge il desiderio poi di una Chiesa plasmata sul modello familiare (sia esso con figli, senza figli, monogenitoriale o unipersonale), capace di ritrovare ciò che la fonda e l’alimenta, meno assorbita dall’organizzazione e più impegnata nella relazione, meno presa dalla conservazione delle sue strutture e più appassionata nella proposta di percorsi accoglienti di tutte le differenze.</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2. IL CANTIERE DELL’OSPITALITÀ E DELLA CASA</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2560819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3046988"/>
          </a:xfrm>
          <a:prstGeom prst="rect">
            <a:avLst/>
          </a:prstGeom>
          <a:noFill/>
        </p:spPr>
        <p:txBody>
          <a:bodyPr wrap="square" rtlCol="0">
            <a:spAutoFit/>
          </a:bodyPr>
          <a:lstStyle/>
          <a:p>
            <a:pPr algn="just"/>
            <a:r>
              <a:rPr lang="it-IT" sz="2400" dirty="0">
                <a:solidFill>
                  <a:schemeClr val="bg1"/>
                </a:solidFill>
              </a:rPr>
              <a:t>Il </a:t>
            </a:r>
            <a:r>
              <a:rPr lang="it-IT" sz="2400" b="1" dirty="0">
                <a:solidFill>
                  <a:schemeClr val="bg1"/>
                </a:solidFill>
              </a:rPr>
              <a:t>cantiere dell’ospitalità e della casa</a:t>
            </a:r>
            <a:r>
              <a:rPr lang="it-IT" sz="2400" dirty="0">
                <a:solidFill>
                  <a:schemeClr val="bg1"/>
                </a:solidFill>
              </a:rPr>
              <a:t> dovrà approfondire l’effettiva qualità delle relazioni comunitarie e la tensione dinamica tra una ricca esperienza di fraternità e una spinta alla missione che la conduce fuori. Si interrogherà poi sulle strutture, perché siano poste al servizio della missione e non assorbano energie per il solo auto-mantenimento.</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IL CANTIERE DELL’OSPITALITÀ E DELLA CASA</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3186725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IL CANTIERE DELL’OSPITALITÀ E DELLA CASA</a:t>
            </a:r>
          </a:p>
        </p:txBody>
      </p:sp>
      <p:sp>
        <p:nvSpPr>
          <p:cNvPr id="5" name="CasellaDiTesto 4">
            <a:extLst>
              <a:ext uri="{FF2B5EF4-FFF2-40B4-BE49-F238E27FC236}">
                <a16:creationId xmlns:a16="http://schemas.microsoft.com/office/drawing/2014/main" xmlns="" id="{AAA70951-DA2C-D79E-B775-74E5DF095519}"/>
              </a:ext>
            </a:extLst>
          </p:cNvPr>
          <p:cNvSpPr txBox="1"/>
          <p:nvPr/>
        </p:nvSpPr>
        <p:spPr>
          <a:xfrm>
            <a:off x="109330" y="2231863"/>
            <a:ext cx="6549887"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it-IT" sz="2400" b="1" dirty="0">
                <a:solidFill>
                  <a:schemeClr val="tx1"/>
                </a:solidFill>
              </a:rPr>
              <a:t>Domanda di fondo: </a:t>
            </a:r>
          </a:p>
          <a:p>
            <a:pPr algn="just"/>
            <a:r>
              <a:rPr lang="it-IT" sz="2400" b="1" dirty="0">
                <a:solidFill>
                  <a:schemeClr val="tx1"/>
                </a:solidFill>
              </a:rPr>
              <a:t>come possiamo “camminare insieme” nella corresponsabilità?</a:t>
            </a:r>
          </a:p>
        </p:txBody>
      </p:sp>
      <p:pic>
        <p:nvPicPr>
          <p:cNvPr id="4"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237440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IL CANTIERE DELL’OSPITALITÀ E DELLA CASA</a:t>
            </a:r>
          </a:p>
        </p:txBody>
      </p:sp>
      <p:sp>
        <p:nvSpPr>
          <p:cNvPr id="3" name="CasellaDiTesto 2">
            <a:extLst>
              <a:ext uri="{FF2B5EF4-FFF2-40B4-BE49-F238E27FC236}">
                <a16:creationId xmlns:a16="http://schemas.microsoft.com/office/drawing/2014/main" xmlns="" id="{629002E4-D5F9-AE6A-05C5-59D96C706232}"/>
              </a:ext>
            </a:extLst>
          </p:cNvPr>
          <p:cNvSpPr txBox="1"/>
          <p:nvPr/>
        </p:nvSpPr>
        <p:spPr>
          <a:xfrm>
            <a:off x="139148" y="6162262"/>
            <a:ext cx="8766313" cy="646331"/>
          </a:xfrm>
          <a:prstGeom prst="rect">
            <a:avLst/>
          </a:prstGeom>
          <a:noFill/>
        </p:spPr>
        <p:txBody>
          <a:bodyPr wrap="square" rtlCol="0">
            <a:spAutoFit/>
          </a:bodyPr>
          <a:lstStyle/>
          <a:p>
            <a:pPr algn="just"/>
            <a:r>
              <a:rPr lang="it-IT" sz="1800" b="1" i="0" u="none" strike="noStrike" baseline="0" dirty="0">
                <a:solidFill>
                  <a:srgbClr val="005A9E"/>
                </a:solidFill>
                <a:latin typeface="Myriad Pro"/>
              </a:rPr>
              <a:t>Bussola: </a:t>
            </a:r>
            <a:r>
              <a:rPr lang="it-IT" sz="1800" b="0" i="1" u="none" strike="noStrike" baseline="0" dirty="0">
                <a:solidFill>
                  <a:srgbClr val="221E1F"/>
                </a:solidFill>
                <a:latin typeface="Adobe Garamond Pro"/>
              </a:rPr>
              <a:t>Costituzione “Gaudium et </a:t>
            </a:r>
            <a:r>
              <a:rPr lang="it-IT" sz="1800" b="0" i="1" u="none" strike="noStrike" baseline="0" dirty="0" err="1">
                <a:solidFill>
                  <a:srgbClr val="221E1F"/>
                </a:solidFill>
                <a:latin typeface="Adobe Garamond Pro"/>
              </a:rPr>
              <a:t>Spes</a:t>
            </a:r>
            <a:r>
              <a:rPr lang="it-IT" sz="1800" b="0" i="1" u="none" strike="noStrike" baseline="0" dirty="0">
                <a:solidFill>
                  <a:srgbClr val="221E1F"/>
                </a:solidFill>
                <a:latin typeface="Adobe Garamond Pro"/>
              </a:rPr>
              <a:t>” e decreto “</a:t>
            </a:r>
            <a:r>
              <a:rPr lang="it-IT" sz="1800" b="0" i="1" u="none" strike="noStrike" baseline="0" dirty="0" err="1">
                <a:solidFill>
                  <a:srgbClr val="221E1F"/>
                </a:solidFill>
                <a:latin typeface="Adobe Garamond Pro"/>
              </a:rPr>
              <a:t>Apostolicam</a:t>
            </a:r>
            <a:r>
              <a:rPr lang="it-IT" sz="1800" b="0" i="1" u="none" strike="noStrike" baseline="0" dirty="0">
                <a:solidFill>
                  <a:srgbClr val="221E1F"/>
                </a:solidFill>
                <a:latin typeface="Adobe Garamond Pro"/>
              </a:rPr>
              <a:t> </a:t>
            </a:r>
            <a:r>
              <a:rPr lang="it-IT" sz="1800" b="0" i="1" u="none" strike="noStrike" baseline="0" dirty="0" err="1">
                <a:solidFill>
                  <a:srgbClr val="221E1F"/>
                </a:solidFill>
                <a:latin typeface="Adobe Garamond Pro"/>
              </a:rPr>
              <a:t>Actuositatem</a:t>
            </a:r>
            <a:r>
              <a:rPr lang="it-IT" sz="1800" b="0" i="1" u="none" strike="noStrike" baseline="0" dirty="0">
                <a:solidFill>
                  <a:srgbClr val="221E1F"/>
                </a:solidFill>
                <a:latin typeface="Adobe Garamond Pro"/>
              </a:rPr>
              <a:t>” </a:t>
            </a:r>
            <a:endParaRPr lang="it-IT" sz="1800" b="0" i="0" u="none" strike="noStrike" baseline="0" dirty="0">
              <a:solidFill>
                <a:srgbClr val="221E1F"/>
              </a:solidFill>
              <a:latin typeface="Adobe Garamond Pro"/>
            </a:endParaRPr>
          </a:p>
          <a:p>
            <a:pPr algn="just"/>
            <a:r>
              <a:rPr lang="it-IT" sz="1800" b="0" i="1" u="none" strike="noStrike" baseline="0" dirty="0">
                <a:solidFill>
                  <a:srgbClr val="221E1F"/>
                </a:solidFill>
                <a:latin typeface="Adobe Garamond Pro"/>
              </a:rPr>
              <a:t>Con il Concilio Vaticano II in cammino verso il Giubileo del 2025</a:t>
            </a:r>
            <a:endParaRPr lang="it-IT" dirty="0"/>
          </a:p>
        </p:txBody>
      </p:sp>
      <p:sp>
        <p:nvSpPr>
          <p:cNvPr id="6" name="CasellaDiTesto 5">
            <a:extLst>
              <a:ext uri="{FF2B5EF4-FFF2-40B4-BE49-F238E27FC236}">
                <a16:creationId xmlns:a16="http://schemas.microsoft.com/office/drawing/2014/main" xmlns="" id="{5F929452-DD0D-76E2-F138-23EF7241887B}"/>
              </a:ext>
            </a:extLst>
          </p:cNvPr>
          <p:cNvSpPr txBox="1"/>
          <p:nvPr/>
        </p:nvSpPr>
        <p:spPr>
          <a:xfrm>
            <a:off x="173016" y="823843"/>
            <a:ext cx="6549887" cy="522135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85750" marR="5600" indent="-285750" algn="just">
              <a:buFont typeface="Arial" panose="020B0604020202020204" pitchFamily="34" charset="0"/>
              <a:buChar char="•"/>
            </a:pPr>
            <a:r>
              <a:rPr lang="it-IT" sz="1850" b="0" i="1" u="none" strike="noStrike" baseline="0" dirty="0">
                <a:solidFill>
                  <a:srgbClr val="221E1F"/>
                </a:solidFill>
                <a:latin typeface="Adobe Garamond Pro"/>
              </a:rPr>
              <a:t>Quali funzioni e impegni sono davvero necessari all’evangelizzazione e quali sono solo vòlti a conservare le strutture? Quali delle nostre strutture si potrebbero snellire per servire meglio l’annuncio del Vangelo? </a:t>
            </a:r>
            <a:endParaRPr lang="it-IT" sz="1850" b="0" i="0" u="none" strike="noStrike" baseline="0" dirty="0">
              <a:solidFill>
                <a:srgbClr val="221E1F"/>
              </a:solidFill>
              <a:latin typeface="Adobe Garamond Pro"/>
            </a:endParaRPr>
          </a:p>
          <a:p>
            <a:pPr marL="285750" marR="5600" indent="-285750" algn="just">
              <a:buFont typeface="Arial" panose="020B0604020202020204" pitchFamily="34" charset="0"/>
              <a:buChar char="•"/>
            </a:pPr>
            <a:r>
              <a:rPr lang="it-IT" sz="1850" b="0" i="1" u="none" strike="noStrike" baseline="0" dirty="0">
                <a:solidFill>
                  <a:srgbClr val="221E1F"/>
                </a:solidFill>
                <a:latin typeface="Adobe Garamond Pro"/>
              </a:rPr>
              <a:t>Che cosa chiedono gli uomini e le donne del nostro tempo, per sentirsi “a casa” nella Chiesa? </a:t>
            </a:r>
            <a:endParaRPr lang="it-IT" sz="1850" b="0" i="0" u="none" strike="noStrike" baseline="0" dirty="0">
              <a:solidFill>
                <a:srgbClr val="221E1F"/>
              </a:solidFill>
              <a:latin typeface="Adobe Garamond Pro"/>
            </a:endParaRPr>
          </a:p>
          <a:p>
            <a:pPr marL="285750" marR="5600" indent="-285750" algn="just">
              <a:buFont typeface="Arial" panose="020B0604020202020204" pitchFamily="34" charset="0"/>
              <a:buChar char="•"/>
            </a:pPr>
            <a:r>
              <a:rPr lang="it-IT" sz="1850" b="0" i="1" u="none" strike="noStrike" baseline="0" dirty="0">
                <a:solidFill>
                  <a:srgbClr val="221E1F"/>
                </a:solidFill>
                <a:latin typeface="Adobe Garamond Pro"/>
              </a:rPr>
              <a:t>Quali passi avanti siamo disposti a fare, come comunità cristiane per essere più aperte, accoglienti e capaci di curare le relazioni? Esistono esperienze ospitali positive per ragazzi, giovani e famiglie (ad es. l’oratorio)? </a:t>
            </a:r>
            <a:endParaRPr lang="it-IT" sz="1850" b="0" i="0" u="none" strike="noStrike" baseline="0" dirty="0">
              <a:solidFill>
                <a:srgbClr val="221E1F"/>
              </a:solidFill>
              <a:latin typeface="Adobe Garamond Pro"/>
            </a:endParaRPr>
          </a:p>
          <a:p>
            <a:pPr marL="285750" marR="5600" indent="-285750" algn="just">
              <a:buFont typeface="Arial" panose="020B0604020202020204" pitchFamily="34" charset="0"/>
              <a:buChar char="•"/>
            </a:pPr>
            <a:r>
              <a:rPr lang="it-IT" sz="1850" b="0" i="1" u="none" strike="noStrike" baseline="0" dirty="0">
                <a:solidFill>
                  <a:srgbClr val="221E1F"/>
                </a:solidFill>
                <a:latin typeface="Adobe Garamond Pro"/>
              </a:rPr>
              <a:t>Che consapevolezza abbiamo nelle comunità cristiane di essere diocesi, Chiesa locale? </a:t>
            </a:r>
            <a:endParaRPr lang="it-IT" sz="1850" b="0" i="0" u="none" strike="noStrike" baseline="0" dirty="0">
              <a:solidFill>
                <a:srgbClr val="221E1F"/>
              </a:solidFill>
              <a:latin typeface="Adobe Garamond Pro"/>
            </a:endParaRPr>
          </a:p>
          <a:p>
            <a:pPr marL="285750" marR="5600" indent="-285750" algn="just">
              <a:buFont typeface="Arial" panose="020B0604020202020204" pitchFamily="34" charset="0"/>
              <a:buChar char="•"/>
            </a:pPr>
            <a:r>
              <a:rPr lang="it-IT" sz="1850" b="0" i="1" u="none" strike="noStrike" baseline="0" dirty="0">
                <a:solidFill>
                  <a:srgbClr val="221E1F"/>
                </a:solidFill>
                <a:latin typeface="Adobe Garamond Pro"/>
              </a:rPr>
              <a:t>Quale autorità, tra funzione consultiva e deliberativa, si è disposti a riconoscere agli organismi di partecipazione ecclesiale nell’esercizio della comune vocazione battesimale? In quale direzione andrebbero riformati? </a:t>
            </a:r>
            <a:endParaRPr lang="it-IT" sz="1850" b="0" i="0" u="none" strike="noStrike" baseline="0" dirty="0">
              <a:solidFill>
                <a:srgbClr val="221E1F"/>
              </a:solidFill>
              <a:latin typeface="Adobe Garamond Pro"/>
            </a:endParaRPr>
          </a:p>
          <a:p>
            <a:pPr marL="285750" marR="5600" indent="-285750" algn="just">
              <a:buFont typeface="Arial" panose="020B0604020202020204" pitchFamily="34" charset="0"/>
              <a:buChar char="•"/>
            </a:pPr>
            <a:r>
              <a:rPr lang="it-IT" sz="1850" b="0" i="1" u="none" strike="noStrike" baseline="0" dirty="0">
                <a:solidFill>
                  <a:srgbClr val="221E1F"/>
                </a:solidFill>
                <a:latin typeface="Adobe Garamond Pro"/>
              </a:rPr>
              <a:t>Che cos’è che aiuta a vivere l’esperienza cristiana nelle case e cosa servirebbe per essere aiutati a viverla meglio? </a:t>
            </a:r>
            <a:endParaRPr lang="it-IT" sz="1850" dirty="0">
              <a:solidFill>
                <a:srgbClr val="221E1F"/>
              </a:solidFill>
              <a:latin typeface="Adobe Garamond Pro"/>
            </a:endParaRP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7"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2807414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3046988"/>
          </a:xfrm>
          <a:prstGeom prst="rect">
            <a:avLst/>
          </a:prstGeom>
          <a:noFill/>
        </p:spPr>
        <p:txBody>
          <a:bodyPr wrap="square" rtlCol="0">
            <a:spAutoFit/>
          </a:bodyPr>
          <a:lstStyle/>
          <a:p>
            <a:pPr algn="just"/>
            <a:r>
              <a:rPr lang="it-IT" sz="2400" b="1" dirty="0">
                <a:solidFill>
                  <a:schemeClr val="bg1"/>
                </a:solidFill>
              </a:rPr>
              <a:t>“Maria (…), seduta ai piedi del Signore, ascoltava la sua parola. Marta invece era distolta per i molti servizi”.</a:t>
            </a:r>
          </a:p>
          <a:p>
            <a:pPr algn="just"/>
            <a:r>
              <a:rPr lang="it-IT" sz="2400" dirty="0">
                <a:solidFill>
                  <a:schemeClr val="bg1"/>
                </a:solidFill>
              </a:rPr>
              <a:t>Marta e Maria non sono due figure contrapposte, ma due dimensioni dell’accoglienza, innestate l’una nell’altra in una relazione di reciprocità, in modo che l’ascolto sia il cuore del servizio e il servizio l’espressione dell’ascolto.</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9937"/>
            <a:ext cx="8895522" cy="830997"/>
          </a:xfrm>
          <a:prstGeom prst="rect">
            <a:avLst/>
          </a:prstGeom>
          <a:noFill/>
        </p:spPr>
        <p:txBody>
          <a:bodyPr wrap="square" rtlCol="0">
            <a:spAutoFit/>
          </a:bodyPr>
          <a:lstStyle/>
          <a:p>
            <a:pPr algn="ctr"/>
            <a:r>
              <a:rPr lang="it-IT" sz="2400" b="1" dirty="0"/>
              <a:t>3. IL CANTIERE DELLE DIACONIE E </a:t>
            </a:r>
          </a:p>
          <a:p>
            <a:pPr algn="ctr"/>
            <a:r>
              <a:rPr lang="it-IT" sz="2400" b="1" dirty="0"/>
              <a:t>DELLA FORMAZIONE SPIRITUALE</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2934598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4154984"/>
          </a:xfrm>
          <a:prstGeom prst="rect">
            <a:avLst/>
          </a:prstGeom>
          <a:noFill/>
        </p:spPr>
        <p:txBody>
          <a:bodyPr wrap="square" rtlCol="0">
            <a:spAutoFit/>
          </a:bodyPr>
          <a:lstStyle/>
          <a:p>
            <a:pPr algn="just"/>
            <a:r>
              <a:rPr lang="it-IT" sz="2400" dirty="0">
                <a:solidFill>
                  <a:schemeClr val="bg1"/>
                </a:solidFill>
              </a:rPr>
              <a:t>Papa Francesco ricorda in proposito che, qualche volta, le comunità cristiane sono affette da “</a:t>
            </a:r>
            <a:r>
              <a:rPr lang="it-IT" sz="2400" dirty="0" err="1">
                <a:solidFill>
                  <a:schemeClr val="bg1"/>
                </a:solidFill>
              </a:rPr>
              <a:t>martalismo</a:t>
            </a:r>
            <a:r>
              <a:rPr lang="it-IT" sz="2400" dirty="0">
                <a:solidFill>
                  <a:schemeClr val="bg1"/>
                </a:solidFill>
              </a:rPr>
              <a:t>”. Quando invece il servizio si impernia</a:t>
            </a:r>
          </a:p>
          <a:p>
            <a:pPr algn="just"/>
            <a:r>
              <a:rPr lang="it-IT" sz="2400" dirty="0">
                <a:solidFill>
                  <a:schemeClr val="bg1"/>
                </a:solidFill>
              </a:rPr>
              <a:t>sull’ascolto e prende le mosse dall’altro, allora gli concede tempo, ha il coraggio di sedersi per ricevere l’ospite e ascoltare la sua parola; è Maria per prima, cioè la dimensione dell’ascolto, ad accogliere Gesù, sia nei panni del Signore sia in quelli del viandante.</a:t>
            </a:r>
          </a:p>
          <a:p>
            <a:pPr algn="just"/>
            <a:endParaRPr lang="it-IT" sz="2400" dirty="0">
              <a:solidFill>
                <a:schemeClr val="bg1"/>
              </a:solidFill>
            </a:endParaRPr>
          </a:p>
          <a:p>
            <a:pPr algn="just"/>
            <a:r>
              <a:rPr lang="it-IT" sz="2400" dirty="0">
                <a:solidFill>
                  <a:schemeClr val="bg1"/>
                </a:solidFill>
              </a:rPr>
              <a:t>“la parte migliore” è l’ascolto</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9937"/>
            <a:ext cx="8895522" cy="830997"/>
          </a:xfrm>
          <a:prstGeom prst="rect">
            <a:avLst/>
          </a:prstGeom>
          <a:noFill/>
        </p:spPr>
        <p:txBody>
          <a:bodyPr wrap="square" rtlCol="0">
            <a:spAutoFit/>
          </a:bodyPr>
          <a:lstStyle/>
          <a:p>
            <a:pPr algn="ctr"/>
            <a:r>
              <a:rPr lang="it-IT" sz="2400" b="1" dirty="0"/>
              <a:t>3. IL CANTIERE DELLE DIACONIE E </a:t>
            </a:r>
          </a:p>
          <a:p>
            <a:pPr algn="ctr"/>
            <a:r>
              <a:rPr lang="it-IT" sz="2400" b="1" dirty="0"/>
              <a:t>DELLA FORMAZIONE SPIRITUALE</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89527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4862870"/>
          </a:xfrm>
          <a:prstGeom prst="rect">
            <a:avLst/>
          </a:prstGeom>
          <a:noFill/>
        </p:spPr>
        <p:txBody>
          <a:bodyPr wrap="square" rtlCol="0">
            <a:spAutoFit/>
          </a:bodyPr>
          <a:lstStyle/>
          <a:p>
            <a:pPr algn="just"/>
            <a:r>
              <a:rPr lang="it-IT" sz="2200" b="0" i="0" u="none" strike="noStrike" baseline="0" dirty="0">
                <a:solidFill>
                  <a:schemeClr val="bg1"/>
                </a:solidFill>
                <a:latin typeface="Corbel" panose="020B0503020204020204" pitchFamily="34" charset="0"/>
              </a:rPr>
              <a:t>“Il cammino della sinodalità è il cammino che Dio si aspetta dalla Chiesa del terzo millennio”.  (Papa Francesco)</a:t>
            </a:r>
          </a:p>
          <a:p>
            <a:pPr algn="just"/>
            <a:r>
              <a:rPr lang="it-IT" sz="2200" dirty="0">
                <a:solidFill>
                  <a:schemeClr val="bg1"/>
                </a:solidFill>
                <a:latin typeface="Corbel" panose="020B0503020204020204" pitchFamily="34" charset="0"/>
              </a:rPr>
              <a:t>Questo testo, “I Cantieri di Betania”, è frutto proprio della sinodalità. Nasce dalla consultazione del popolo di Dio, svoltasi nel primo anno di ascolto (la fase narrativa)</a:t>
            </a:r>
          </a:p>
          <a:p>
            <a:pPr algn="just"/>
            <a:r>
              <a:rPr lang="it-IT" sz="2200" dirty="0">
                <a:solidFill>
                  <a:schemeClr val="bg1"/>
                </a:solidFill>
                <a:latin typeface="Corbel" panose="020B0503020204020204" pitchFamily="34" charset="0"/>
              </a:rPr>
              <a:t>Ricordiamo quest’anno il sessantesimo di apertura del Concilio Vaticano II. Mi sembrano così vere ancora oggi le parole pronunciate, all’inizio dell’assise conciliare, da</a:t>
            </a:r>
          </a:p>
          <a:p>
            <a:pPr algn="just"/>
            <a:r>
              <a:rPr lang="it-IT" sz="2200" dirty="0">
                <a:solidFill>
                  <a:schemeClr val="bg1"/>
                </a:solidFill>
                <a:latin typeface="Corbel" panose="020B0503020204020204" pitchFamily="34" charset="0"/>
              </a:rPr>
              <a:t>San Giovanni XXIII circa coloro che, pure accesi di zelo per la religione, continuano a valutare “i fatti senza sufficiente obiettività né prudente giudizio” perché “non sono capaci di vedere </a:t>
            </a:r>
            <a:r>
              <a:rPr lang="it-IT" sz="2400" dirty="0">
                <a:solidFill>
                  <a:schemeClr val="bg1"/>
                </a:solidFill>
                <a:latin typeface="Corbel" panose="020B0503020204020204" pitchFamily="34" charset="0"/>
              </a:rPr>
              <a:t>altro che rovine e guai”.</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INTRODUZIONE</a:t>
            </a:r>
          </a:p>
        </p:txBody>
      </p:sp>
      <p:pic>
        <p:nvPicPr>
          <p:cNvPr id="5"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2" cstate="print"/>
          <a:srcRect/>
          <a:stretch>
            <a:fillRect/>
          </a:stretch>
        </p:blipFill>
        <p:spPr bwMode="auto">
          <a:xfrm>
            <a:off x="7073308" y="3166535"/>
            <a:ext cx="1940771" cy="2243666"/>
          </a:xfrm>
          <a:prstGeom prst="rect">
            <a:avLst/>
          </a:prstGeom>
          <a:noFill/>
        </p:spPr>
      </p:pic>
      <p:pic>
        <p:nvPicPr>
          <p:cNvPr id="6"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3" cstate="print"/>
          <a:srcRect/>
          <a:stretch>
            <a:fillRect/>
          </a:stretch>
        </p:blipFill>
        <p:spPr bwMode="auto">
          <a:xfrm>
            <a:off x="7245848" y="984819"/>
            <a:ext cx="1582604" cy="852448"/>
          </a:xfrm>
          <a:prstGeom prst="rect">
            <a:avLst/>
          </a:prstGeom>
          <a:noFill/>
        </p:spPr>
      </p:pic>
    </p:spTree>
    <p:extLst>
      <p:ext uri="{BB962C8B-B14F-4D97-AF65-F5344CB8AC3E}">
        <p14:creationId xmlns:p14="http://schemas.microsoft.com/office/powerpoint/2010/main" xmlns="" val="1688515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3785652"/>
          </a:xfrm>
          <a:prstGeom prst="rect">
            <a:avLst/>
          </a:prstGeom>
          <a:noFill/>
        </p:spPr>
        <p:txBody>
          <a:bodyPr wrap="square" rtlCol="0">
            <a:spAutoFit/>
          </a:bodyPr>
          <a:lstStyle/>
          <a:p>
            <a:pPr algn="just"/>
            <a:r>
              <a:rPr lang="it-IT" sz="2400" dirty="0">
                <a:solidFill>
                  <a:schemeClr val="bg1"/>
                </a:solidFill>
              </a:rPr>
              <a:t>il cantiere delle diaconie e della formazione spirituale, che focalizza l’ambito dei servizi e ministeri ecclesiali.</a:t>
            </a:r>
          </a:p>
          <a:p>
            <a:pPr algn="just"/>
            <a:r>
              <a:rPr lang="it-IT" sz="2400" dirty="0">
                <a:solidFill>
                  <a:schemeClr val="bg1"/>
                </a:solidFill>
              </a:rPr>
              <a:t>Spesso la pesantezza nel servire, nelle comunità e nelle loro guide, nasce dalla logica del “si è sempre fatto così” (cf. Evangelii gaudium 33), dall’affastellarsi di cose da fare, dalle burocrazie ecclesiastiche e civili incombenti, trascurando inevitabilmente la centralità dell’ascolto e delle relazioni.</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9937"/>
            <a:ext cx="8895522" cy="830997"/>
          </a:xfrm>
          <a:prstGeom prst="rect">
            <a:avLst/>
          </a:prstGeom>
          <a:noFill/>
        </p:spPr>
        <p:txBody>
          <a:bodyPr wrap="square" rtlCol="0">
            <a:spAutoFit/>
          </a:bodyPr>
          <a:lstStyle/>
          <a:p>
            <a:pPr algn="ctr"/>
            <a:r>
              <a:rPr lang="it-IT" sz="2400" b="1" dirty="0"/>
              <a:t>3. IL CANTIERE DELLE DIACONIE E </a:t>
            </a:r>
          </a:p>
          <a:p>
            <a:pPr algn="ctr"/>
            <a:r>
              <a:rPr lang="it-IT" sz="2400" b="1" dirty="0"/>
              <a:t>DELLA FORMAZIONE SPIRITUALE</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2970532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4524315"/>
          </a:xfrm>
          <a:prstGeom prst="rect">
            <a:avLst/>
          </a:prstGeom>
          <a:noFill/>
        </p:spPr>
        <p:txBody>
          <a:bodyPr wrap="square" rtlCol="0">
            <a:spAutoFit/>
          </a:bodyPr>
          <a:lstStyle/>
          <a:p>
            <a:pPr algn="just"/>
            <a:r>
              <a:rPr lang="it-IT" sz="2400" dirty="0">
                <a:solidFill>
                  <a:schemeClr val="bg1"/>
                </a:solidFill>
              </a:rPr>
              <a:t>Il primo obiettivo di questo cantiere sarà, allora, quello di riconnettere la diaconia con la sua radice spirituale, per vivere la “fraternità mistica, contemplativa, che sa guardare alla grandezza sacra del prossimo, che sa scoprire Dio in ogni essere umano” (Evangelii gaudium 92).</a:t>
            </a:r>
          </a:p>
          <a:p>
            <a:pPr algn="just"/>
            <a:endParaRPr lang="it-IT" sz="1200" dirty="0">
              <a:solidFill>
                <a:schemeClr val="bg1"/>
              </a:solidFill>
            </a:endParaRPr>
          </a:p>
          <a:p>
            <a:pPr marL="715963" indent="-358775" algn="just" defTabSz="447675">
              <a:buFont typeface="Arial" panose="020B0604020202020204" pitchFamily="34" charset="0"/>
              <a:buChar char="•"/>
            </a:pPr>
            <a:r>
              <a:rPr lang="it-IT" sz="2200" i="1" dirty="0">
                <a:solidFill>
                  <a:schemeClr val="bg1"/>
                </a:solidFill>
              </a:rPr>
              <a:t>formazione dei laici</a:t>
            </a:r>
          </a:p>
          <a:p>
            <a:pPr marL="715963" indent="-358775" algn="just" defTabSz="447675">
              <a:buFont typeface="Arial" panose="020B0604020202020204" pitchFamily="34" charset="0"/>
              <a:buChar char="•"/>
            </a:pPr>
            <a:r>
              <a:rPr lang="it-IT" sz="2200" i="1" dirty="0">
                <a:solidFill>
                  <a:schemeClr val="bg1"/>
                </a:solidFill>
              </a:rPr>
              <a:t>dei ministri ordinati</a:t>
            </a:r>
          </a:p>
          <a:p>
            <a:pPr marL="715963" indent="-358775" algn="just" defTabSz="447675">
              <a:buFont typeface="Arial" panose="020B0604020202020204" pitchFamily="34" charset="0"/>
              <a:buChar char="•"/>
            </a:pPr>
            <a:r>
              <a:rPr lang="it-IT" sz="2200" i="1" dirty="0">
                <a:solidFill>
                  <a:schemeClr val="bg1"/>
                </a:solidFill>
              </a:rPr>
              <a:t>di consacrate e consacrati</a:t>
            </a:r>
          </a:p>
          <a:p>
            <a:pPr marL="715963" indent="-358775" algn="just" defTabSz="447675">
              <a:buFont typeface="Arial" panose="020B0604020202020204" pitchFamily="34" charset="0"/>
              <a:buChar char="•"/>
            </a:pPr>
            <a:r>
              <a:rPr lang="it-IT" sz="2200" i="1" dirty="0">
                <a:solidFill>
                  <a:schemeClr val="bg1"/>
                </a:solidFill>
              </a:rPr>
              <a:t>le ministerialità istituite</a:t>
            </a:r>
          </a:p>
          <a:p>
            <a:pPr marL="715963" indent="-358775" algn="just" defTabSz="447675">
              <a:buFont typeface="Arial" panose="020B0604020202020204" pitchFamily="34" charset="0"/>
              <a:buChar char="•"/>
            </a:pPr>
            <a:r>
              <a:rPr lang="it-IT" sz="2200" i="1" dirty="0">
                <a:solidFill>
                  <a:schemeClr val="bg1"/>
                </a:solidFill>
              </a:rPr>
              <a:t>le altre vocazioni e i servizi ecclesiali </a:t>
            </a:r>
          </a:p>
          <a:p>
            <a:pPr marL="715963" indent="-358775" algn="just" defTabSz="447675">
              <a:buFont typeface="Arial" panose="020B0604020202020204" pitchFamily="34" charset="0"/>
              <a:buChar char="•"/>
            </a:pPr>
            <a:r>
              <a:rPr lang="it-IT" sz="2200" i="1" dirty="0">
                <a:solidFill>
                  <a:schemeClr val="bg1"/>
                </a:solidFill>
              </a:rPr>
              <a:t>il tema della corresponsabilità femminile </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9937"/>
            <a:ext cx="8895522" cy="830997"/>
          </a:xfrm>
          <a:prstGeom prst="rect">
            <a:avLst/>
          </a:prstGeom>
          <a:noFill/>
        </p:spPr>
        <p:txBody>
          <a:bodyPr wrap="square" rtlCol="0">
            <a:spAutoFit/>
          </a:bodyPr>
          <a:lstStyle/>
          <a:p>
            <a:pPr algn="ctr"/>
            <a:r>
              <a:rPr lang="it-IT" sz="2400" b="1" dirty="0"/>
              <a:t>3. IL CANTIERE DELLE DIACONIE E </a:t>
            </a:r>
          </a:p>
          <a:p>
            <a:pPr algn="ctr"/>
            <a:r>
              <a:rPr lang="it-IT" sz="2400" b="1" dirty="0"/>
              <a:t>DELLA FORMAZIONE SPIRITUALE</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2098338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64932797-13C2-51DB-F43B-3AE3F0828176}"/>
              </a:ext>
            </a:extLst>
          </p:cNvPr>
          <p:cNvSpPr txBox="1"/>
          <p:nvPr/>
        </p:nvSpPr>
        <p:spPr>
          <a:xfrm>
            <a:off x="109330" y="-9937"/>
            <a:ext cx="8895522" cy="830997"/>
          </a:xfrm>
          <a:prstGeom prst="rect">
            <a:avLst/>
          </a:prstGeom>
          <a:noFill/>
        </p:spPr>
        <p:txBody>
          <a:bodyPr wrap="square" rtlCol="0">
            <a:spAutoFit/>
          </a:bodyPr>
          <a:lstStyle/>
          <a:p>
            <a:pPr algn="ctr"/>
            <a:r>
              <a:rPr lang="it-IT" sz="2400" b="1" dirty="0"/>
              <a:t>3. IL CANTIERE DELLE DIACONIE E </a:t>
            </a:r>
          </a:p>
          <a:p>
            <a:pPr algn="ctr"/>
            <a:r>
              <a:rPr lang="it-IT" sz="2400" b="1" dirty="0"/>
              <a:t>DELLA FORMAZIONE SPIRITUALE</a:t>
            </a:r>
          </a:p>
        </p:txBody>
      </p:sp>
      <p:sp>
        <p:nvSpPr>
          <p:cNvPr id="5" name="CasellaDiTesto 4">
            <a:extLst>
              <a:ext uri="{FF2B5EF4-FFF2-40B4-BE49-F238E27FC236}">
                <a16:creationId xmlns:a16="http://schemas.microsoft.com/office/drawing/2014/main" xmlns="" id="{C44C286C-9EC3-923B-0A4C-1E7783E0A189}"/>
              </a:ext>
            </a:extLst>
          </p:cNvPr>
          <p:cNvSpPr txBox="1"/>
          <p:nvPr/>
        </p:nvSpPr>
        <p:spPr>
          <a:xfrm>
            <a:off x="109330" y="2231863"/>
            <a:ext cx="6549887" cy="156966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it-IT" sz="2400" b="1" dirty="0">
                <a:solidFill>
                  <a:schemeClr val="tx1"/>
                </a:solidFill>
              </a:rPr>
              <a:t>Domanda di fondo: </a:t>
            </a:r>
          </a:p>
          <a:p>
            <a:pPr algn="just"/>
            <a:r>
              <a:rPr lang="it-IT" sz="2400" b="1" dirty="0">
                <a:solidFill>
                  <a:schemeClr val="tx1"/>
                </a:solidFill>
              </a:rPr>
              <a:t>come possiamo “camminare insieme” nel riscoprire la radice spirituale (“la parte migliore”) del nostro servizio?</a:t>
            </a:r>
          </a:p>
        </p:txBody>
      </p:sp>
      <p:pic>
        <p:nvPicPr>
          <p:cNvPr id="4"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3832978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64932797-13C2-51DB-F43B-3AE3F0828176}"/>
              </a:ext>
            </a:extLst>
          </p:cNvPr>
          <p:cNvSpPr txBox="1"/>
          <p:nvPr/>
        </p:nvSpPr>
        <p:spPr>
          <a:xfrm>
            <a:off x="109330" y="-9937"/>
            <a:ext cx="8895522" cy="830997"/>
          </a:xfrm>
          <a:prstGeom prst="rect">
            <a:avLst/>
          </a:prstGeom>
          <a:noFill/>
        </p:spPr>
        <p:txBody>
          <a:bodyPr wrap="square" rtlCol="0">
            <a:spAutoFit/>
          </a:bodyPr>
          <a:lstStyle/>
          <a:p>
            <a:pPr algn="ctr"/>
            <a:r>
              <a:rPr lang="it-IT" sz="2400" b="1" dirty="0"/>
              <a:t>3. IL CANTIERE DELLE DIACONIE E </a:t>
            </a:r>
          </a:p>
          <a:p>
            <a:pPr algn="ctr"/>
            <a:r>
              <a:rPr lang="it-IT" sz="2400" b="1" dirty="0"/>
              <a:t>DELLA FORMAZIONE SPIRITUALE</a:t>
            </a:r>
          </a:p>
        </p:txBody>
      </p:sp>
      <p:sp>
        <p:nvSpPr>
          <p:cNvPr id="4" name="CasellaDiTesto 3">
            <a:extLst>
              <a:ext uri="{FF2B5EF4-FFF2-40B4-BE49-F238E27FC236}">
                <a16:creationId xmlns:a16="http://schemas.microsoft.com/office/drawing/2014/main" xmlns="" id="{DF8F4954-C647-4127-13DA-17144118CF02}"/>
              </a:ext>
            </a:extLst>
          </p:cNvPr>
          <p:cNvSpPr txBox="1"/>
          <p:nvPr/>
        </p:nvSpPr>
        <p:spPr>
          <a:xfrm>
            <a:off x="139148" y="944218"/>
            <a:ext cx="6549887" cy="501675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85750" marR="5600" indent="-285750" algn="just">
              <a:buFont typeface="Arial" panose="020B0604020202020204" pitchFamily="34" charset="0"/>
              <a:buChar char="•"/>
            </a:pPr>
            <a:r>
              <a:rPr lang="it-IT" sz="2000" b="0" i="0" u="none" strike="noStrike" baseline="0" dirty="0">
                <a:solidFill>
                  <a:srgbClr val="000000"/>
                </a:solidFill>
                <a:latin typeface="Adobe Garamond Pro"/>
              </a:rPr>
              <a:t>Come possiamo evitare la tentazione dell’efficientismo affannato o “</a:t>
            </a:r>
            <a:r>
              <a:rPr lang="it-IT" sz="2000" b="0" i="0" u="none" strike="noStrike" baseline="0" dirty="0" err="1">
                <a:solidFill>
                  <a:srgbClr val="000000"/>
                </a:solidFill>
                <a:latin typeface="Adobe Garamond Pro"/>
              </a:rPr>
              <a:t>martalismo</a:t>
            </a:r>
            <a:r>
              <a:rPr lang="it-IT" sz="2000" b="0" i="0" u="none" strike="noStrike" baseline="0" dirty="0">
                <a:solidFill>
                  <a:srgbClr val="000000"/>
                </a:solidFill>
                <a:latin typeface="Adobe Garamond Pro"/>
              </a:rPr>
              <a:t>”, innestan</a:t>
            </a:r>
            <a:r>
              <a:rPr lang="it-IT" sz="2000" b="0" i="1" u="none" strike="noStrike" baseline="0" dirty="0">
                <a:solidFill>
                  <a:srgbClr val="221E1F"/>
                </a:solidFill>
                <a:latin typeface="Adobe Garamond Pro"/>
              </a:rPr>
              <a:t>do il servizio dell’ascolto di Dio e del prossimo? Esistono esperienze positive in merito? </a:t>
            </a:r>
            <a:endParaRPr lang="it-IT" sz="2000" b="0" i="0" u="none" strike="noStrike" baseline="0" dirty="0">
              <a:solidFill>
                <a:srgbClr val="221E1F"/>
              </a:solidFill>
              <a:latin typeface="Adobe Garamond Pro"/>
            </a:endParaRPr>
          </a:p>
          <a:p>
            <a:pPr marL="285750" marR="5600" indent="-285750" algn="just">
              <a:buFont typeface="Arial" panose="020B0604020202020204" pitchFamily="34" charset="0"/>
              <a:buChar char="•"/>
            </a:pPr>
            <a:r>
              <a:rPr lang="it-IT" sz="2000" b="0" i="1" u="none" strike="noStrike" baseline="0" dirty="0">
                <a:solidFill>
                  <a:srgbClr val="221E1F"/>
                </a:solidFill>
                <a:latin typeface="Adobe Garamond Pro"/>
              </a:rPr>
              <a:t>Che cosa può aiutarci a “liberare” il tempo necessario per avere cura delle relazioni? </a:t>
            </a:r>
            <a:endParaRPr lang="it-IT" sz="2000" b="0" i="0" u="none" strike="noStrike" baseline="0" dirty="0">
              <a:solidFill>
                <a:srgbClr val="221E1F"/>
              </a:solidFill>
              <a:latin typeface="Adobe Garamond Pro"/>
            </a:endParaRPr>
          </a:p>
          <a:p>
            <a:pPr marL="285750" marR="5600" indent="-285750" algn="just">
              <a:buFont typeface="Arial" panose="020B0604020202020204" pitchFamily="34" charset="0"/>
              <a:buChar char="•"/>
            </a:pPr>
            <a:r>
              <a:rPr lang="it-IT" sz="2000" b="0" i="1" u="none" strike="noStrike" baseline="0" dirty="0">
                <a:solidFill>
                  <a:srgbClr val="221E1F"/>
                </a:solidFill>
                <a:latin typeface="Adobe Garamond Pro"/>
              </a:rPr>
              <a:t>Come coinvolgere le donne e le famiglie nella formazione e nell’accompagnamento dei presbiteri? </a:t>
            </a:r>
            <a:endParaRPr lang="it-IT" sz="2000" b="0" i="0" u="none" strike="noStrike" baseline="0" dirty="0">
              <a:solidFill>
                <a:srgbClr val="221E1F"/>
              </a:solidFill>
              <a:latin typeface="Adobe Garamond Pro"/>
            </a:endParaRPr>
          </a:p>
          <a:p>
            <a:pPr marL="285750" marR="5600" indent="-285750" algn="just">
              <a:buFont typeface="Arial" panose="020B0604020202020204" pitchFamily="34" charset="0"/>
              <a:buChar char="•"/>
            </a:pPr>
            <a:r>
              <a:rPr lang="it-IT" sz="2000" b="0" i="1" u="none" strike="noStrike" baseline="0" dirty="0">
                <a:solidFill>
                  <a:srgbClr val="221E1F"/>
                </a:solidFill>
                <a:latin typeface="Adobe Garamond Pro"/>
              </a:rPr>
              <a:t>Quali esperienze di ascolto della Parola di Dio e crescita nella fede possiamo condividere (gruppi biblici, incontri nelle case, lectio divina, accompagnamento spirituale di singole e coppie, processi formativi a tutti i livelli...)? </a:t>
            </a:r>
            <a:endParaRPr lang="it-IT" sz="2000" b="0" i="0" u="none" strike="noStrike" baseline="0" dirty="0">
              <a:solidFill>
                <a:srgbClr val="221E1F"/>
              </a:solidFill>
              <a:latin typeface="Adobe Garamond Pro"/>
            </a:endParaRPr>
          </a:p>
          <a:p>
            <a:pPr marL="285750" marR="5600" indent="-285750" algn="just">
              <a:buFont typeface="Arial" panose="020B0604020202020204" pitchFamily="34" charset="0"/>
              <a:buChar char="•"/>
            </a:pPr>
            <a:r>
              <a:rPr lang="it-IT" sz="2000" b="0" i="1" u="none" strike="noStrike" baseline="0" dirty="0">
                <a:solidFill>
                  <a:srgbClr val="221E1F"/>
                </a:solidFill>
                <a:latin typeface="Adobe Garamond Pro"/>
              </a:rPr>
              <a:t>Quali sono i servizi e i ministeri più apprezzati e quelli che si potrebbero promuovere nella nostra comunità cristiana? E ancora: quale spazio rivestono o possono rivestire nelle comunità cristiane le persone che vivono forme di consacrazione e di vita contemplativa? </a:t>
            </a:r>
            <a:endParaRPr lang="it-IT" sz="2000" dirty="0">
              <a:solidFill>
                <a:srgbClr val="221E1F"/>
              </a:solidFill>
              <a:latin typeface="Adobe Garamond Pro"/>
            </a:endParaRPr>
          </a:p>
        </p:txBody>
      </p:sp>
      <p:sp>
        <p:nvSpPr>
          <p:cNvPr id="3" name="CasellaDiTesto 2">
            <a:extLst>
              <a:ext uri="{FF2B5EF4-FFF2-40B4-BE49-F238E27FC236}">
                <a16:creationId xmlns:a16="http://schemas.microsoft.com/office/drawing/2014/main" xmlns="" id="{BA936DC3-D69A-EDBA-2C0E-BF693A929E65}"/>
              </a:ext>
            </a:extLst>
          </p:cNvPr>
          <p:cNvSpPr txBox="1"/>
          <p:nvPr/>
        </p:nvSpPr>
        <p:spPr>
          <a:xfrm>
            <a:off x="139148" y="6142383"/>
            <a:ext cx="8865704" cy="646331"/>
          </a:xfrm>
          <a:prstGeom prst="rect">
            <a:avLst/>
          </a:prstGeom>
          <a:noFill/>
        </p:spPr>
        <p:txBody>
          <a:bodyPr wrap="square" rtlCol="0">
            <a:spAutoFit/>
          </a:bodyPr>
          <a:lstStyle/>
          <a:p>
            <a:r>
              <a:rPr lang="it-IT" sz="1800" b="1" i="0" u="none" strike="noStrike" baseline="0" dirty="0">
                <a:solidFill>
                  <a:srgbClr val="005A9E"/>
                </a:solidFill>
                <a:latin typeface="Myriad Pro"/>
              </a:rPr>
              <a:t>Bussola: </a:t>
            </a:r>
            <a:r>
              <a:rPr lang="it-IT" sz="1800" b="0" i="1" u="none" strike="noStrike" baseline="0" dirty="0">
                <a:solidFill>
                  <a:srgbClr val="221E1F"/>
                </a:solidFill>
                <a:latin typeface="Adobe Garamond Pro"/>
              </a:rPr>
              <a:t>Costituzione “Dei </a:t>
            </a:r>
            <a:r>
              <a:rPr lang="it-IT" sz="1800" b="0" i="1" u="none" strike="noStrike" baseline="0" dirty="0" err="1">
                <a:solidFill>
                  <a:srgbClr val="221E1F"/>
                </a:solidFill>
                <a:latin typeface="Adobe Garamond Pro"/>
              </a:rPr>
              <a:t>Verbum</a:t>
            </a:r>
            <a:r>
              <a:rPr lang="it-IT" sz="1800" b="0" i="1" u="none" strike="noStrike" baseline="0" dirty="0">
                <a:solidFill>
                  <a:srgbClr val="221E1F"/>
                </a:solidFill>
                <a:latin typeface="Adobe Garamond Pro"/>
              </a:rPr>
              <a:t>” e decreti “</a:t>
            </a:r>
            <a:r>
              <a:rPr lang="it-IT" sz="1800" b="0" i="1" u="none" strike="noStrike" baseline="0" dirty="0" err="1">
                <a:solidFill>
                  <a:srgbClr val="221E1F"/>
                </a:solidFill>
                <a:latin typeface="Adobe Garamond Pro"/>
              </a:rPr>
              <a:t>Presbyterorum</a:t>
            </a:r>
            <a:r>
              <a:rPr lang="it-IT" sz="1800" b="0" i="1" u="none" strike="noStrike" baseline="0" dirty="0">
                <a:solidFill>
                  <a:srgbClr val="221E1F"/>
                </a:solidFill>
                <a:latin typeface="Adobe Garamond Pro"/>
              </a:rPr>
              <a:t> </a:t>
            </a:r>
            <a:r>
              <a:rPr lang="it-IT" sz="1800" b="0" i="1" u="none" strike="noStrike" baseline="0" dirty="0" err="1">
                <a:solidFill>
                  <a:srgbClr val="221E1F"/>
                </a:solidFill>
                <a:latin typeface="Adobe Garamond Pro"/>
              </a:rPr>
              <a:t>Ordinis</a:t>
            </a:r>
            <a:r>
              <a:rPr lang="it-IT" sz="1800" b="0" i="1" u="none" strike="noStrike" baseline="0" dirty="0">
                <a:solidFill>
                  <a:srgbClr val="221E1F"/>
                </a:solidFill>
                <a:latin typeface="Adobe Garamond Pro"/>
              </a:rPr>
              <a:t>” e “</a:t>
            </a:r>
            <a:r>
              <a:rPr lang="it-IT" sz="1800" b="0" i="1" u="none" strike="noStrike" baseline="0" dirty="0" err="1">
                <a:solidFill>
                  <a:srgbClr val="221E1F"/>
                </a:solidFill>
                <a:latin typeface="Adobe Garamond Pro"/>
              </a:rPr>
              <a:t>Perfectae</a:t>
            </a:r>
            <a:r>
              <a:rPr lang="it-IT" sz="1800" b="0" i="1" u="none" strike="noStrike" baseline="0" dirty="0">
                <a:solidFill>
                  <a:srgbClr val="221E1F"/>
                </a:solidFill>
                <a:latin typeface="Adobe Garamond Pro"/>
              </a:rPr>
              <a:t> </a:t>
            </a:r>
            <a:r>
              <a:rPr lang="it-IT" sz="1800" b="0" i="1" u="none" strike="noStrike" baseline="0" dirty="0" err="1">
                <a:solidFill>
                  <a:srgbClr val="221E1F"/>
                </a:solidFill>
                <a:latin typeface="Adobe Garamond Pro"/>
              </a:rPr>
              <a:t>Caritatis</a:t>
            </a:r>
            <a:r>
              <a:rPr lang="it-IT" sz="1800" b="0" i="1" u="none" strike="noStrike" baseline="0" dirty="0">
                <a:solidFill>
                  <a:srgbClr val="221E1F"/>
                </a:solidFill>
                <a:latin typeface="Adobe Garamond Pro"/>
              </a:rPr>
              <a:t>” </a:t>
            </a:r>
            <a:endParaRPr lang="it-IT" sz="1800" b="0" i="0" u="none" strike="noStrike" baseline="0" dirty="0">
              <a:solidFill>
                <a:srgbClr val="221E1F"/>
              </a:solidFill>
              <a:latin typeface="Adobe Garamond Pro"/>
            </a:endParaRPr>
          </a:p>
          <a:p>
            <a:pPr algn="just"/>
            <a:r>
              <a:rPr lang="it-IT" sz="1800" b="0" i="1" u="none" strike="noStrike" baseline="0" dirty="0">
                <a:solidFill>
                  <a:srgbClr val="221E1F"/>
                </a:solidFill>
                <a:latin typeface="Adobe Garamond Pro"/>
              </a:rPr>
              <a:t>Con il Concilio Vaticano II in cammino verso il Giubileo del 2025</a:t>
            </a:r>
            <a:endParaRPr lang="it-IT" dirty="0"/>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918817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4832092"/>
          </a:xfrm>
          <a:prstGeom prst="rect">
            <a:avLst/>
          </a:prstGeom>
          <a:noFill/>
        </p:spPr>
        <p:txBody>
          <a:bodyPr wrap="square" rtlCol="0">
            <a:spAutoFit/>
          </a:bodyPr>
          <a:lstStyle/>
          <a:p>
            <a:pPr marL="457200" indent="-457200" algn="just">
              <a:buFont typeface="+mj-lt"/>
              <a:buAutoNum type="arabicPeriod"/>
            </a:pPr>
            <a:r>
              <a:rPr lang="it-IT" sz="2200" i="1" dirty="0">
                <a:solidFill>
                  <a:schemeClr val="bg1"/>
                </a:solidFill>
              </a:rPr>
              <a:t>Durante l’estate 2022, attraverso il sito dedicato (</a:t>
            </a:r>
            <a:r>
              <a:rPr lang="it-IT" sz="2200" i="1" dirty="0">
                <a:solidFill>
                  <a:srgbClr val="003366"/>
                </a:solidFill>
                <a:hlinkClick r:id="rId2">
                  <a:extLst>
                    <a:ext uri="{A12FA001-AC4F-418D-AE19-62706E023703}">
                      <ahyp:hlinkClr xmlns:ahyp="http://schemas.microsoft.com/office/drawing/2018/hyperlinkcolor" xmlns="" val="tx"/>
                    </a:ext>
                  </a:extLst>
                </a:hlinkClick>
              </a:rPr>
              <a:t>https://camminosinodale.chiesacattolica.it</a:t>
            </a:r>
            <a:r>
              <a:rPr lang="it-IT" sz="2200" i="1" dirty="0">
                <a:solidFill>
                  <a:schemeClr val="bg1"/>
                </a:solidFill>
                <a:hlinkClick r:id="rId2">
                  <a:extLst>
                    <a:ext uri="{A12FA001-AC4F-418D-AE19-62706E023703}">
                      <ahyp:hlinkClr xmlns:ahyp="http://schemas.microsoft.com/office/drawing/2018/hyperlinkcolor" xmlns="" val="tx"/>
                    </a:ext>
                  </a:extLst>
                </a:hlinkClick>
              </a:rPr>
              <a:t>/</a:t>
            </a:r>
            <a:r>
              <a:rPr lang="it-IT" sz="2200" i="1" dirty="0">
                <a:solidFill>
                  <a:schemeClr val="bg1"/>
                </a:solidFill>
              </a:rPr>
              <a:t>), verranno messe a disposizione esperienze e buone pratiche come doni reciproci tra le Chiese locali.</a:t>
            </a:r>
          </a:p>
          <a:p>
            <a:pPr marL="457200" indent="-457200" algn="just">
              <a:buFont typeface="+mj-lt"/>
              <a:buAutoNum type="arabicPeriod"/>
            </a:pPr>
            <a:r>
              <a:rPr lang="it-IT" sz="2200" i="1" dirty="0">
                <a:solidFill>
                  <a:schemeClr val="bg1"/>
                </a:solidFill>
              </a:rPr>
              <a:t>Si studierà poi come formare gli operatori pastorali all’animazione dei cantieri sinodali.</a:t>
            </a:r>
          </a:p>
          <a:p>
            <a:pPr marL="457200" indent="-457200" algn="just">
              <a:buFont typeface="+mj-lt"/>
              <a:buAutoNum type="arabicPeriod"/>
            </a:pPr>
            <a:r>
              <a:rPr lang="it-IT" sz="2200" i="1" dirty="0">
                <a:solidFill>
                  <a:schemeClr val="bg1"/>
                </a:solidFill>
              </a:rPr>
              <a:t>A settembre verrà predisposto un piccolo sussidio metodologico per favorire la costruzione dei cantieri sinodali .</a:t>
            </a:r>
          </a:p>
          <a:p>
            <a:pPr marL="457200" indent="-457200" algn="just">
              <a:buFont typeface="+mj-lt"/>
              <a:buAutoNum type="arabicPeriod"/>
            </a:pPr>
            <a:r>
              <a:rPr lang="it-IT" sz="2200" i="1" dirty="0">
                <a:solidFill>
                  <a:schemeClr val="bg1"/>
                </a:solidFill>
              </a:rPr>
              <a:t>Ogni Chiesa locale ha la possibilità di individuare un quarto cantiere, valorizzando una sua priorità.</a:t>
            </a:r>
          </a:p>
          <a:p>
            <a:pPr marL="457200" indent="-457200" algn="just">
              <a:buFont typeface="+mj-lt"/>
              <a:buAutoNum type="arabicPeriod"/>
            </a:pPr>
            <a:r>
              <a:rPr lang="it-IT" sz="2200" i="1" dirty="0">
                <a:solidFill>
                  <a:schemeClr val="bg1"/>
                </a:solidFill>
              </a:rPr>
              <a:t>È importante tenere come orizzonte, per l’intero arco del Cammino sinodale, la celebrazione eucaristica</a:t>
            </a:r>
          </a:p>
          <a:p>
            <a:pPr marL="457200" indent="-457200" algn="just">
              <a:buFont typeface="+mj-lt"/>
              <a:buAutoNum type="arabicPeriod"/>
            </a:pPr>
            <a:r>
              <a:rPr lang="it-IT" sz="2200" i="1" dirty="0">
                <a:solidFill>
                  <a:schemeClr val="bg1"/>
                </a:solidFill>
              </a:rPr>
              <a:t>quale paradigma della sinodalità.</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APPUNTAMENTI E STRUMENTI</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3"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4"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1969089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3785652"/>
          </a:xfrm>
          <a:prstGeom prst="rect">
            <a:avLst/>
          </a:prstGeom>
          <a:noFill/>
        </p:spPr>
        <p:txBody>
          <a:bodyPr wrap="square" rtlCol="0">
            <a:spAutoFit/>
          </a:bodyPr>
          <a:lstStyle/>
          <a:p>
            <a:pPr algn="just"/>
            <a:r>
              <a:rPr lang="it-IT" sz="2400" dirty="0">
                <a:solidFill>
                  <a:schemeClr val="bg1"/>
                </a:solidFill>
                <a:latin typeface="Corbel" panose="020B0503020204020204" pitchFamily="34" charset="0"/>
              </a:rPr>
              <a:t>Abbiamo molto da imparare! Sono (siamo) i “profeti di sventura, che annunziano sempre il peggio, quasi incombesse la fine del mondo”. Ecco, sono certo che camminare insieme ci aiuterà a “vedere i misteriosi piani della Divina Provvidenza, che si realizzano in tempi successivi attraverso l’opera degli uomini, e spesso al di là delle loro aspettative, e con sapienza dispongono tutto, anche le avverse vicende umane, per il bene della Chiesa”.</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INTRODUZIONE</a:t>
            </a:r>
          </a:p>
        </p:txBody>
      </p:sp>
      <p:sp>
        <p:nvSpPr>
          <p:cNvPr id="3" name="CasellaDiTesto 2">
            <a:extLst>
              <a:ext uri="{FF2B5EF4-FFF2-40B4-BE49-F238E27FC236}">
                <a16:creationId xmlns:a16="http://schemas.microsoft.com/office/drawing/2014/main" xmlns="" id="{629002E4-D5F9-AE6A-05C5-59D96C706232}"/>
              </a:ext>
            </a:extLst>
          </p:cNvPr>
          <p:cNvSpPr txBox="1"/>
          <p:nvPr/>
        </p:nvSpPr>
        <p:spPr>
          <a:xfrm>
            <a:off x="139148" y="6221896"/>
            <a:ext cx="8766313" cy="461665"/>
          </a:xfrm>
          <a:prstGeom prst="rect">
            <a:avLst/>
          </a:prstGeom>
          <a:noFill/>
        </p:spPr>
        <p:txBody>
          <a:bodyPr wrap="square" rtlCol="0">
            <a:spAutoFit/>
          </a:bodyPr>
          <a:lstStyle/>
          <a:p>
            <a:pPr algn="ctr"/>
            <a:r>
              <a:rPr lang="it-IT" sz="2400" dirty="0"/>
              <a:t>Card. Zuppi</a:t>
            </a:r>
          </a:p>
        </p:txBody>
      </p:sp>
      <p:pic>
        <p:nvPicPr>
          <p:cNvPr id="5"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2" cstate="print"/>
          <a:srcRect/>
          <a:stretch>
            <a:fillRect/>
          </a:stretch>
        </p:blipFill>
        <p:spPr bwMode="auto">
          <a:xfrm>
            <a:off x="7073308" y="3166535"/>
            <a:ext cx="1940771" cy="2243666"/>
          </a:xfrm>
          <a:prstGeom prst="rect">
            <a:avLst/>
          </a:prstGeom>
          <a:noFill/>
        </p:spPr>
      </p:pic>
      <p:pic>
        <p:nvPicPr>
          <p:cNvPr id="6"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3" cstate="print"/>
          <a:srcRect/>
          <a:stretch>
            <a:fillRect/>
          </a:stretch>
        </p:blipFill>
        <p:spPr bwMode="auto">
          <a:xfrm>
            <a:off x="7245848" y="984819"/>
            <a:ext cx="1582604" cy="852448"/>
          </a:xfrm>
          <a:prstGeom prst="rect">
            <a:avLst/>
          </a:prstGeom>
          <a:noFill/>
        </p:spPr>
      </p:pic>
    </p:spTree>
    <p:extLst>
      <p:ext uri="{BB962C8B-B14F-4D97-AF65-F5344CB8AC3E}">
        <p14:creationId xmlns:p14="http://schemas.microsoft.com/office/powerpoint/2010/main" xmlns="" val="2112689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4770537"/>
          </a:xfrm>
          <a:prstGeom prst="rect">
            <a:avLst/>
          </a:prstGeom>
          <a:noFill/>
        </p:spPr>
        <p:txBody>
          <a:bodyPr wrap="square" rtlCol="0">
            <a:spAutoFit/>
          </a:bodyPr>
          <a:lstStyle/>
          <a:p>
            <a:pPr algn="just"/>
            <a:r>
              <a:rPr lang="it-IT" sz="1900" dirty="0">
                <a:solidFill>
                  <a:schemeClr val="bg1"/>
                </a:solidFill>
              </a:rPr>
              <a:t>Il biennio iniziale (2021-2023) sarà completamente dedicato alla consultazione di tutti coloro che vorranno partecipare: alle celebrazioni, alla preghiera, ai dialoghi, ai confronti, agli scambi di esperienze e ai dibattiti. Più che attendersi ricette efficaci o miracoli dal documento sinodale finale, che pure si auspica concreto e coraggioso, siamo certi che sarà questo stesso percorso di ascolto del Signore e dei fratelli a farci sperimentare la bellezza dell’incontro e del cammino, la bellezza della Chiesa (...). Nel primo anno (2021-22) vivremo un confronto a tutto campo sulla Chiesa, percorrendo le tracce proposte dal Sinodo dei Vescovi; nel secondo anno (2022-23), come già chiese il Papa a Firenze, ci concentreremo sulle priorità pastorali che saranno emerse dalla consultazione </a:t>
            </a:r>
            <a:r>
              <a:rPr lang="it-IT" sz="1900" dirty="0" err="1">
                <a:solidFill>
                  <a:schemeClr val="bg1"/>
                </a:solidFill>
              </a:rPr>
              <a:t>nerale</a:t>
            </a:r>
            <a:r>
              <a:rPr lang="it-IT" sz="1900" dirty="0">
                <a:solidFill>
                  <a:schemeClr val="bg1"/>
                </a:solidFill>
              </a:rPr>
              <a:t> come quelle più urgenti per le Chiese in Italia. Prima ancora dei documenti, sarà questa stessa esperienza di “cammino” a farci crescere nella “sinodalità”, a farci vivere cioè una forma più bella e autentica di Chiesa.</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UNO SGUARDO AL PRIMO ANNO</a:t>
            </a:r>
          </a:p>
        </p:txBody>
      </p:sp>
      <p:sp>
        <p:nvSpPr>
          <p:cNvPr id="3" name="CasellaDiTesto 2">
            <a:extLst>
              <a:ext uri="{FF2B5EF4-FFF2-40B4-BE49-F238E27FC236}">
                <a16:creationId xmlns:a16="http://schemas.microsoft.com/office/drawing/2014/main" xmlns="" id="{629002E4-D5F9-AE6A-05C5-59D96C706232}"/>
              </a:ext>
            </a:extLst>
          </p:cNvPr>
          <p:cNvSpPr txBox="1"/>
          <p:nvPr/>
        </p:nvSpPr>
        <p:spPr>
          <a:xfrm>
            <a:off x="139148" y="6221896"/>
            <a:ext cx="8766313" cy="461665"/>
          </a:xfrm>
          <a:prstGeom prst="rect">
            <a:avLst/>
          </a:prstGeom>
          <a:noFill/>
        </p:spPr>
        <p:txBody>
          <a:bodyPr wrap="square" rtlCol="0">
            <a:spAutoFit/>
          </a:bodyPr>
          <a:lstStyle/>
          <a:p>
            <a:pPr algn="ctr"/>
            <a:r>
              <a:rPr lang="it-IT" sz="2400" dirty="0"/>
              <a:t>Consiglio Episcopale Permanente</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1144143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5170646"/>
          </a:xfrm>
          <a:prstGeom prst="rect">
            <a:avLst/>
          </a:prstGeom>
          <a:noFill/>
        </p:spPr>
        <p:txBody>
          <a:bodyPr wrap="square" rtlCol="0">
            <a:spAutoFit/>
          </a:bodyPr>
          <a:lstStyle/>
          <a:p>
            <a:pPr algn="just"/>
            <a:r>
              <a:rPr lang="it-IT" sz="2200" dirty="0">
                <a:solidFill>
                  <a:schemeClr val="bg1"/>
                </a:solidFill>
              </a:rPr>
              <a:t>Si sono formati circa 50.000 gruppi sinodali, con i loro facilitatori, per una partecipazione complessiva di mezzo milione di persone. Più di 400 referenti diocesani hanno coordinato il lavoro, insieme alle loro équipe, sostenendo iniziative, producendo sussidi e raccogliendo narrazioni. … che ha permesso di stendere una prima sintesi nazionale, detta “Testo di servizio”, articolata intorno a “dieci nuclei”; successivamente, durante la 76ª Assemblea Generale della CEI (23-27 maggio), alla quale hanno preso parte, nelle giornate del 24 e 25 maggio, 32 referenti diocesani, cioè due per ogni Regione ecclesiastica, si è ulteriormente riflettuto, in modo sinodale, arrivando a definire alcune priorità sulle quali concentrare il secondo anno di ascolto.</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UNO SGUARDO AL PRIMO ANNO</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2431977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4154984"/>
          </a:xfrm>
          <a:prstGeom prst="rect">
            <a:avLst/>
          </a:prstGeom>
          <a:noFill/>
        </p:spPr>
        <p:txBody>
          <a:bodyPr wrap="square" rtlCol="0">
            <a:spAutoFit/>
          </a:bodyPr>
          <a:lstStyle/>
          <a:p>
            <a:pPr algn="just"/>
            <a:r>
              <a:rPr lang="it-IT" sz="2200" dirty="0">
                <a:solidFill>
                  <a:schemeClr val="bg1"/>
                </a:solidFill>
              </a:rPr>
              <a:t>Dalle sintesi diocesane, che andranno valorizzate nelle rispettive Chiese locali, ne emergono alcune: </a:t>
            </a:r>
          </a:p>
          <a:p>
            <a:pPr algn="just"/>
            <a:endParaRPr lang="it-IT" sz="2200" dirty="0">
              <a:solidFill>
                <a:schemeClr val="bg1"/>
              </a:solidFill>
            </a:endParaRPr>
          </a:p>
          <a:p>
            <a:pPr marL="457200" indent="-457200" algn="just">
              <a:buFont typeface="+mj-lt"/>
              <a:buAutoNum type="arabicPeriod"/>
            </a:pPr>
            <a:r>
              <a:rPr lang="it-IT" sz="2200" i="1" dirty="0">
                <a:solidFill>
                  <a:schemeClr val="bg1"/>
                </a:solidFill>
              </a:rPr>
              <a:t>Crescere nello stile sinodale e nella cura delle relazioni;</a:t>
            </a:r>
          </a:p>
          <a:p>
            <a:pPr marL="457200" indent="-457200" algn="just">
              <a:buFont typeface="+mj-lt"/>
              <a:buAutoNum type="arabicPeriod"/>
            </a:pPr>
            <a:r>
              <a:rPr lang="it-IT" sz="2200" i="1" dirty="0">
                <a:solidFill>
                  <a:schemeClr val="bg1"/>
                </a:solidFill>
              </a:rPr>
              <a:t>Approfondire e integrare il metodo della conversazione spirituale;</a:t>
            </a:r>
          </a:p>
          <a:p>
            <a:pPr marL="457200" indent="-457200" algn="just">
              <a:buFont typeface="+mj-lt"/>
              <a:buAutoNum type="arabicPeriod"/>
            </a:pPr>
            <a:r>
              <a:rPr lang="it-IT" sz="2200" i="1" dirty="0">
                <a:solidFill>
                  <a:schemeClr val="bg1"/>
                </a:solidFill>
              </a:rPr>
              <a:t>Continuare l’ascolto anche rispetto ai “mondi” meno coinvolti nel primo anno; </a:t>
            </a:r>
          </a:p>
          <a:p>
            <a:pPr marL="457200" indent="-457200" algn="just">
              <a:buFont typeface="+mj-lt"/>
              <a:buAutoNum type="arabicPeriod"/>
            </a:pPr>
            <a:r>
              <a:rPr lang="it-IT" sz="2200" i="1" dirty="0">
                <a:solidFill>
                  <a:schemeClr val="bg1"/>
                </a:solidFill>
              </a:rPr>
              <a:t>Promuovere la corresponsabilità di tutti i battezzati; Snellire le strutture per un annuncio più efficace del Vangelo.</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UNO SGUARDO AL PRIMO ANNO</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1008638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2308324"/>
          </a:xfrm>
          <a:prstGeom prst="rect">
            <a:avLst/>
          </a:prstGeom>
          <a:noFill/>
        </p:spPr>
        <p:txBody>
          <a:bodyPr wrap="square" rtlCol="0">
            <a:spAutoFit/>
          </a:bodyPr>
          <a:lstStyle/>
          <a:p>
            <a:pPr algn="just"/>
            <a:r>
              <a:rPr lang="it-IT" sz="2400" dirty="0">
                <a:solidFill>
                  <a:schemeClr val="bg1"/>
                </a:solidFill>
              </a:rPr>
              <a:t>Parole come: cammino, ascolto, accoglienza, ospitalità, servizio, casa, relazioni, accompagnamento, prossimità, condivisione… sono risuonate continuamente nei gruppi sinodali e hanno disegnato il sogno di una Chiesa come “casa di Betania” aperta a tutti.</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UN INCONTRO LUNGO IL CAMMINO</a:t>
            </a:r>
          </a:p>
        </p:txBody>
      </p:sp>
      <p:sp>
        <p:nvSpPr>
          <p:cNvPr id="3" name="CasellaDiTesto 2">
            <a:extLst>
              <a:ext uri="{FF2B5EF4-FFF2-40B4-BE49-F238E27FC236}">
                <a16:creationId xmlns:a16="http://schemas.microsoft.com/office/drawing/2014/main" xmlns="" id="{629002E4-D5F9-AE6A-05C5-59D96C706232}"/>
              </a:ext>
            </a:extLst>
          </p:cNvPr>
          <p:cNvSpPr txBox="1"/>
          <p:nvPr/>
        </p:nvSpPr>
        <p:spPr>
          <a:xfrm>
            <a:off x="139148" y="6221896"/>
            <a:ext cx="8766313" cy="369332"/>
          </a:xfrm>
          <a:prstGeom prst="rect">
            <a:avLst/>
          </a:prstGeom>
          <a:noFill/>
        </p:spPr>
        <p:txBody>
          <a:bodyPr wrap="square" rtlCol="0">
            <a:spAutoFit/>
          </a:bodyPr>
          <a:lstStyle/>
          <a:p>
            <a:r>
              <a:rPr lang="it-IT" dirty="0"/>
              <a:t>II</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231393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39148" y="974035"/>
            <a:ext cx="6549887" cy="4524315"/>
          </a:xfrm>
          <a:prstGeom prst="rect">
            <a:avLst/>
          </a:prstGeom>
          <a:noFill/>
        </p:spPr>
        <p:txBody>
          <a:bodyPr wrap="square" rtlCol="0">
            <a:spAutoFit/>
          </a:bodyPr>
          <a:lstStyle/>
          <a:p>
            <a:pPr algn="just"/>
            <a:r>
              <a:rPr lang="it-IT" sz="2400" b="1" dirty="0">
                <a:solidFill>
                  <a:schemeClr val="bg1"/>
                </a:solidFill>
              </a:rPr>
              <a:t>Mentre erano in cammino</a:t>
            </a:r>
            <a:r>
              <a:rPr lang="it-IT" sz="2400" dirty="0">
                <a:solidFill>
                  <a:schemeClr val="bg1"/>
                </a:solidFill>
              </a:rPr>
              <a:t>, entrò in un villaggio e una donna, di nome Marta, lo ospitò. Ella aveva una sorella, di nome Maria, la quale, seduta ai piedi del Signore, ascoltava la sua parola. Marta invece era distolta per i molti servizi. Allora si fece avanti e disse: “Signore, non t’importa nulla che mia sorella mi abbia lasciata sola a servire? Dille dunque che mi aiuti”. Ma il Signore le rispose: “Marta, Marta, tu ti affanni e ti agiti per molte cose, ma di una cosa sola c’è bisogno. Maria ha scelto la parte migliore, che non le sarà tolta” (Lc 10,38-42).</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UN INCONTRO LUNGO IL CAMMINO</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1075584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25267DC-1ED3-FDAF-9A10-3A2EAFFEA41A}"/>
              </a:ext>
            </a:extLst>
          </p:cNvPr>
          <p:cNvSpPr txBox="1"/>
          <p:nvPr/>
        </p:nvSpPr>
        <p:spPr>
          <a:xfrm>
            <a:off x="109330" y="904462"/>
            <a:ext cx="6549887" cy="5262979"/>
          </a:xfrm>
          <a:prstGeom prst="rect">
            <a:avLst/>
          </a:prstGeom>
          <a:noFill/>
        </p:spPr>
        <p:txBody>
          <a:bodyPr wrap="square" rtlCol="0">
            <a:spAutoFit/>
          </a:bodyPr>
          <a:lstStyle/>
          <a:p>
            <a:pPr algn="just"/>
            <a:r>
              <a:rPr lang="it-IT" sz="2400" b="1" dirty="0">
                <a:solidFill>
                  <a:schemeClr val="bg1"/>
                </a:solidFill>
              </a:rPr>
              <a:t>Mentre erano in cammino: </a:t>
            </a:r>
          </a:p>
          <a:p>
            <a:pPr algn="just"/>
            <a:r>
              <a:rPr lang="it-IT" sz="2200" dirty="0">
                <a:solidFill>
                  <a:schemeClr val="bg1"/>
                </a:solidFill>
              </a:rPr>
              <a:t>I discepoli e le discepole del Signore non percorrono itinerari alternativi, ma le stesse strade del mondo, per portare l’annuncio del Regno. I discepoli sono “coloro che guardano con fede a Gesù, autore della salvezza e principio di unità e di pace” (LG 9): non un gruppo esclusivo, ma uomini e donne come gli altri.</a:t>
            </a:r>
          </a:p>
          <a:p>
            <a:pPr marL="342900" indent="-342900" algn="just">
              <a:buFont typeface="Arial" panose="020B0604020202020204" pitchFamily="34" charset="0"/>
              <a:buChar char="•"/>
            </a:pPr>
            <a:r>
              <a:rPr lang="it-IT" sz="2000" i="1" dirty="0">
                <a:solidFill>
                  <a:schemeClr val="bg1"/>
                </a:solidFill>
              </a:rPr>
              <a:t>È unanime la richiesta di proseguire con lo stesso stile, trovando i modi per coinvolgere le persone rimaste ai margini.</a:t>
            </a:r>
          </a:p>
          <a:p>
            <a:pPr marL="342900" indent="-342900" algn="just">
              <a:buFont typeface="Arial" panose="020B0604020202020204" pitchFamily="34" charset="0"/>
              <a:buChar char="•"/>
            </a:pPr>
            <a:r>
              <a:rPr lang="it-IT" sz="2000" i="1" dirty="0">
                <a:solidFill>
                  <a:schemeClr val="bg1"/>
                </a:solidFill>
              </a:rPr>
              <a:t>Unanime è stato l’apprezzamento per il metodo della conversazione spirituale (nella prospettiva di Evangelii gaudium 51) a partire da piccoli gruppi.</a:t>
            </a:r>
          </a:p>
          <a:p>
            <a:pPr marL="342900" indent="-342900" algn="just">
              <a:buFont typeface="Arial" panose="020B0604020202020204" pitchFamily="34" charset="0"/>
              <a:buChar char="•"/>
            </a:pPr>
            <a:r>
              <a:rPr lang="it-IT" sz="2000" b="0" i="1" u="none" strike="noStrike" baseline="0" dirty="0">
                <a:solidFill>
                  <a:schemeClr val="bg1"/>
                </a:solidFill>
              </a:rPr>
              <a:t>Il discernimento sulle sintesi del primo anno ha permesso di focalizzare l’ascolto del secondo anno lungo alcuni assi o </a:t>
            </a:r>
            <a:r>
              <a:rPr lang="it-IT" sz="2000" i="1" dirty="0">
                <a:solidFill>
                  <a:schemeClr val="bg1"/>
                </a:solidFill>
              </a:rPr>
              <a:t>Cantieri sinodali</a:t>
            </a:r>
          </a:p>
        </p:txBody>
      </p:sp>
      <p:sp>
        <p:nvSpPr>
          <p:cNvPr id="2" name="CasellaDiTesto 1">
            <a:extLst>
              <a:ext uri="{FF2B5EF4-FFF2-40B4-BE49-F238E27FC236}">
                <a16:creationId xmlns:a16="http://schemas.microsoft.com/office/drawing/2014/main" xmlns="" id="{64932797-13C2-51DB-F43B-3AE3F0828176}"/>
              </a:ext>
            </a:extLst>
          </p:cNvPr>
          <p:cNvSpPr txBox="1"/>
          <p:nvPr/>
        </p:nvSpPr>
        <p:spPr>
          <a:xfrm>
            <a:off x="109330" y="119270"/>
            <a:ext cx="8895522" cy="523220"/>
          </a:xfrm>
          <a:prstGeom prst="rect">
            <a:avLst/>
          </a:prstGeom>
          <a:noFill/>
        </p:spPr>
        <p:txBody>
          <a:bodyPr wrap="square" rtlCol="0">
            <a:spAutoFit/>
          </a:bodyPr>
          <a:lstStyle/>
          <a:p>
            <a:pPr algn="ctr"/>
            <a:r>
              <a:rPr lang="it-IT" sz="2800" b="1" dirty="0"/>
              <a:t>UN INCONTRO LUNGO IL CAMMINO</a:t>
            </a:r>
          </a:p>
        </p:txBody>
      </p:sp>
      <p:pic>
        <p:nvPicPr>
          <p:cNvPr id="5" name="Picture 4" descr="Cammino sinodale: Cei, pubblicato “I cantieri di Betania” per il secondo  anno di ascolto. Card Zuppi, “le nostre comunità diventeranno capaci di  'uscire'” – Luce e vita"/>
          <p:cNvPicPr>
            <a:picLocks noChangeAspect="1" noChangeArrowheads="1"/>
          </p:cNvPicPr>
          <p:nvPr/>
        </p:nvPicPr>
        <p:blipFill>
          <a:blip r:embed="rId2" cstate="print"/>
          <a:srcRect/>
          <a:stretch>
            <a:fillRect/>
          </a:stretch>
        </p:blipFill>
        <p:spPr bwMode="auto">
          <a:xfrm>
            <a:off x="7245848" y="984819"/>
            <a:ext cx="1582604" cy="852448"/>
          </a:xfrm>
          <a:prstGeom prst="rect">
            <a:avLst/>
          </a:prstGeom>
          <a:noFill/>
        </p:spPr>
      </p:pic>
      <p:pic>
        <p:nvPicPr>
          <p:cNvPr id="6" name="Picture 2" descr="Johannes Vermeer - Dipinti ad Olio su Tela - Età dell'oro olandese, pittura  barocca, rinascimentale - Dipinti Personalizzati di grandi dimensioni -  Cristo In Casa Di Marta E Maria"/>
          <p:cNvPicPr>
            <a:picLocks noChangeAspect="1" noChangeArrowheads="1"/>
          </p:cNvPicPr>
          <p:nvPr/>
        </p:nvPicPr>
        <p:blipFill>
          <a:blip r:embed="rId3" cstate="print"/>
          <a:srcRect/>
          <a:stretch>
            <a:fillRect/>
          </a:stretch>
        </p:blipFill>
        <p:spPr bwMode="auto">
          <a:xfrm>
            <a:off x="7073308" y="3166535"/>
            <a:ext cx="1940771" cy="2243666"/>
          </a:xfrm>
          <a:prstGeom prst="rect">
            <a:avLst/>
          </a:prstGeom>
          <a:noFill/>
        </p:spPr>
      </p:pic>
    </p:spTree>
    <p:extLst>
      <p:ext uri="{BB962C8B-B14F-4D97-AF65-F5344CB8AC3E}">
        <p14:creationId xmlns:p14="http://schemas.microsoft.com/office/powerpoint/2010/main" xmlns="" val="1861978954"/>
      </p:ext>
    </p:extLst>
  </p:cSld>
  <p:clrMapOvr>
    <a:masterClrMapping/>
  </p:clrMapOvr>
</p:sld>
</file>

<file path=ppt/theme/theme1.xml><?xml version="1.0" encoding="utf-8"?>
<a:theme xmlns:a="http://schemas.openxmlformats.org/drawingml/2006/main" name="Cornice">
  <a:themeElements>
    <a:clrScheme name="Cornic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rnic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TM03457475[[fn=Cornice]]</Template>
  <TotalTime>1093</TotalTime>
  <Words>2309</Words>
  <Application>Microsoft Office PowerPoint</Application>
  <PresentationFormat>Presentazione su schermo (4:3)</PresentationFormat>
  <Paragraphs>128</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Cornice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 romeo</dc:creator>
  <cp:lastModifiedBy>Utente</cp:lastModifiedBy>
  <cp:revision>5</cp:revision>
  <dcterms:created xsi:type="dcterms:W3CDTF">2022-07-13T14:23:19Z</dcterms:created>
  <dcterms:modified xsi:type="dcterms:W3CDTF">2022-07-18T07:27:23Z</dcterms:modified>
</cp:coreProperties>
</file>